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256" r:id="rId2"/>
    <p:sldId id="257" r:id="rId3"/>
    <p:sldId id="276"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9" d="100"/>
          <a:sy n="89" d="100"/>
        </p:scale>
        <p:origin x="-163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D773747-3C54-8043-B71F-083395D3CDF9}" type="datetimeFigureOut">
              <a:rPr lang="en-US" smtClean="0"/>
              <a:t>06/09/2012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4876A8B-3EAE-4143-9963-9879EB729AD1}" type="slidenum">
              <a:rPr lang="en-US" smtClean="0"/>
              <a:t>‹#›</a:t>
            </a:fld>
            <a:endParaRPr lang="en-US"/>
          </a:p>
        </p:txBody>
      </p:sp>
    </p:spTree>
    <p:extLst>
      <p:ext uri="{BB962C8B-B14F-4D97-AF65-F5344CB8AC3E}">
        <p14:creationId xmlns:p14="http://schemas.microsoft.com/office/powerpoint/2010/main" val="1574222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42969A-A9A1-FC49-B2D3-810429A4FD15}" type="datetimeFigureOut">
              <a:rPr lang="en-US" smtClean="0"/>
              <a:t>06/09/2012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B36297-93D2-F144-8E96-A7DCFC6773CB}" type="slidenum">
              <a:rPr lang="en-US" smtClean="0"/>
              <a:t>‹#›</a:t>
            </a:fld>
            <a:endParaRPr lang="en-US"/>
          </a:p>
        </p:txBody>
      </p:sp>
    </p:spTree>
    <p:extLst>
      <p:ext uri="{BB962C8B-B14F-4D97-AF65-F5344CB8AC3E}">
        <p14:creationId xmlns:p14="http://schemas.microsoft.com/office/powerpoint/2010/main" val="391940092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FB36297-93D2-F144-8E96-A7DCFC6773CB}" type="slidenum">
              <a:rPr lang="en-US" smtClean="0"/>
              <a:t>1</a:t>
            </a:fld>
            <a:endParaRPr lang="en-US"/>
          </a:p>
        </p:txBody>
      </p:sp>
    </p:spTree>
    <p:extLst>
      <p:ext uri="{BB962C8B-B14F-4D97-AF65-F5344CB8AC3E}">
        <p14:creationId xmlns:p14="http://schemas.microsoft.com/office/powerpoint/2010/main" val="568570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Julie is a </a:t>
            </a:r>
            <a:r>
              <a:rPr lang="en-US" dirty="0" err="1" smtClean="0"/>
              <a:t>Yr</a:t>
            </a:r>
            <a:r>
              <a:rPr lang="en-US" dirty="0" smtClean="0"/>
              <a:t> 10 student,</a:t>
            </a:r>
            <a:r>
              <a:rPr lang="en-US" baseline="0" dirty="0" smtClean="0"/>
              <a:t> top set in </a:t>
            </a:r>
            <a:r>
              <a:rPr lang="en-US" baseline="0" dirty="0" err="1" smtClean="0"/>
              <a:t>maths</a:t>
            </a:r>
            <a:r>
              <a:rPr lang="en-US" baseline="0" dirty="0" smtClean="0"/>
              <a:t>. Her dad is a </a:t>
            </a:r>
            <a:r>
              <a:rPr lang="en-US" baseline="0" dirty="0" err="1" smtClean="0"/>
              <a:t>counsellor</a:t>
            </a:r>
            <a:r>
              <a:rPr lang="en-US" baseline="0" dirty="0" smtClean="0"/>
              <a:t> and University lecturer and her mum is a social worker. She holds an interest in languages just like her siblings. This is what she says about her siblings:</a:t>
            </a: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10</a:t>
            </a:fld>
            <a:endParaRPr lang="en-US"/>
          </a:p>
        </p:txBody>
      </p:sp>
    </p:spTree>
    <p:extLst>
      <p:ext uri="{BB962C8B-B14F-4D97-AF65-F5344CB8AC3E}">
        <p14:creationId xmlns:p14="http://schemas.microsoft.com/office/powerpoint/2010/main" val="429586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above shows that Julie’s dispositions towards learning (including her choices of subjects) reflect her family’s influence (which we class as cultural capital). She herself is quite aware of her position, for example, in the mathematics class (field) as she describes herself as: ‘quite good at Maths’ and ‘highest in the class’ without trying ‘to sound really big headed’. In terms of maths learning, she says:</a:t>
            </a: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Although</a:t>
            </a:r>
            <a:r>
              <a:rPr lang="en-GB" sz="1200" kern="1200" baseline="0" dirty="0" smtClean="0">
                <a:solidFill>
                  <a:schemeClr val="tx1"/>
                </a:solidFill>
                <a:effectLst/>
                <a:latin typeface="+mn-lt"/>
                <a:ea typeface="+mn-ea"/>
                <a:cs typeface="+mn-cs"/>
              </a:rPr>
              <a:t> she does specify in an interview later on that she would like to study medicine at Uni.</a:t>
            </a:r>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11</a:t>
            </a:fld>
            <a:endParaRPr lang="en-US"/>
          </a:p>
        </p:txBody>
      </p:sp>
    </p:spTree>
    <p:extLst>
      <p:ext uri="{BB962C8B-B14F-4D97-AF65-F5344CB8AC3E}">
        <p14:creationId xmlns:p14="http://schemas.microsoft.com/office/powerpoint/2010/main" val="18653799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FB36297-93D2-F144-8E96-A7DCFC6773CB}" type="slidenum">
              <a:rPr lang="en-US" smtClean="0"/>
              <a:t>12</a:t>
            </a:fld>
            <a:endParaRPr lang="en-US"/>
          </a:p>
        </p:txBody>
      </p:sp>
    </p:spTree>
    <p:extLst>
      <p:ext uri="{BB962C8B-B14F-4D97-AF65-F5344CB8AC3E}">
        <p14:creationId xmlns:p14="http://schemas.microsoft.com/office/powerpoint/2010/main" val="11425921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Reasons as to why she takes to this</a:t>
            </a:r>
            <a:r>
              <a:rPr lang="en-US" baseline="0" dirty="0" smtClean="0"/>
              <a:t> type of algebra can be deduced from this quote. (Point to quote).</a:t>
            </a:r>
          </a:p>
          <a:p>
            <a:r>
              <a:rPr lang="en-US" baseline="0" dirty="0" smtClean="0"/>
              <a:t>These pedagogical approaches seem to be student-centered and favoring Julie’s learning process.</a:t>
            </a: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13</a:t>
            </a:fld>
            <a:endParaRPr lang="en-US"/>
          </a:p>
        </p:txBody>
      </p:sp>
    </p:spTree>
    <p:extLst>
      <p:ext uri="{BB962C8B-B14F-4D97-AF65-F5344CB8AC3E}">
        <p14:creationId xmlns:p14="http://schemas.microsoft.com/office/powerpoint/2010/main" val="2559074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certainly raises the question what is it about</a:t>
            </a:r>
            <a:r>
              <a:rPr lang="en-US" baseline="0" dirty="0" smtClean="0"/>
              <a:t> graphs that makes Julie dislike them.</a:t>
            </a: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14</a:t>
            </a:fld>
            <a:endParaRPr lang="en-US"/>
          </a:p>
        </p:txBody>
      </p:sp>
    </p:spTree>
    <p:extLst>
      <p:ext uri="{BB962C8B-B14F-4D97-AF65-F5344CB8AC3E}">
        <p14:creationId xmlns:p14="http://schemas.microsoft.com/office/powerpoint/2010/main" val="28746583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Mark is a </a:t>
            </a:r>
            <a:r>
              <a:rPr lang="en-US" dirty="0" err="1" smtClean="0"/>
              <a:t>Yr</a:t>
            </a:r>
            <a:r>
              <a:rPr lang="en-US" dirty="0" smtClean="0"/>
              <a:t> 9 student,</a:t>
            </a:r>
            <a:r>
              <a:rPr lang="en-US" baseline="0" dirty="0" smtClean="0"/>
              <a:t> 2</a:t>
            </a:r>
            <a:r>
              <a:rPr lang="en-US" baseline="30000" dirty="0" smtClean="0"/>
              <a:t>nd</a:t>
            </a:r>
            <a:r>
              <a:rPr lang="en-US" baseline="0" dirty="0" smtClean="0"/>
              <a:t> top set in </a:t>
            </a:r>
            <a:r>
              <a:rPr lang="en-US" baseline="0" dirty="0" err="1" smtClean="0"/>
              <a:t>maths</a:t>
            </a:r>
            <a:r>
              <a:rPr lang="en-US" baseline="0" dirty="0" smtClean="0"/>
              <a:t>. </a:t>
            </a:r>
            <a:r>
              <a:rPr lang="en-GB" sz="1200" kern="1200" dirty="0" smtClean="0">
                <a:solidFill>
                  <a:schemeClr val="tx1"/>
                </a:solidFill>
                <a:effectLst/>
                <a:latin typeface="+mn-lt"/>
                <a:ea typeface="+mn-ea"/>
                <a:cs typeface="+mn-cs"/>
              </a:rPr>
              <a:t>Mark’s story (a Year 9 student – 2</a:t>
            </a:r>
            <a:r>
              <a:rPr lang="en-GB" sz="1200" kern="1200" baseline="30000" dirty="0" smtClean="0">
                <a:solidFill>
                  <a:schemeClr val="tx1"/>
                </a:solidFill>
                <a:effectLst/>
                <a:latin typeface="+mn-lt"/>
                <a:ea typeface="+mn-ea"/>
                <a:cs typeface="+mn-cs"/>
              </a:rPr>
              <a:t>nd</a:t>
            </a:r>
            <a:r>
              <a:rPr lang="en-GB" sz="1200" kern="1200" dirty="0" smtClean="0">
                <a:solidFill>
                  <a:schemeClr val="tx1"/>
                </a:solidFill>
                <a:effectLst/>
                <a:latin typeface="+mn-lt"/>
                <a:ea typeface="+mn-ea"/>
                <a:cs typeface="+mn-cs"/>
              </a:rPr>
              <a:t> top set in his mathematics class) is different in the sense that he wasn’t born and raised in the UK. He joined the UK during Year 6 and is originally from the Philippines. His family left the Philippines after his dad found work in the UK. </a:t>
            </a: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15</a:t>
            </a:fld>
            <a:endParaRPr lang="en-US"/>
          </a:p>
        </p:txBody>
      </p:sp>
    </p:spTree>
    <p:extLst>
      <p:ext uri="{BB962C8B-B14F-4D97-AF65-F5344CB8AC3E}">
        <p14:creationId xmlns:p14="http://schemas.microsoft.com/office/powerpoint/2010/main" val="312937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His family’s interest in nursing is also quite apparent. </a:t>
            </a:r>
            <a:r>
              <a:rPr lang="en-GB" sz="1200" dirty="0" smtClean="0"/>
              <a:t>His mum used to be a ‘teacher at the nursing University’ and his grandmother was the ‘Head-Dean’ at his ‘mum’s work place at the University’. Now here they are not working due to work visa restrictions.</a:t>
            </a:r>
            <a:r>
              <a:rPr lang="en-GB" dirty="0" smtClean="0">
                <a:effectLst/>
              </a:rPr>
              <a:t> And they also</a:t>
            </a:r>
            <a:r>
              <a:rPr lang="en-GB" baseline="0" dirty="0" smtClean="0">
                <a:effectLst/>
              </a:rPr>
              <a:t> push him towards nursing.</a:t>
            </a: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That, however - as Mark insists, would not mean that he would follow into the nursing profession. Instead he is thinking about ‘aeronautics’ or something else as he says: ‘there is a whole world out there just waiting’</a:t>
            </a:r>
            <a:r>
              <a:rPr lang="en-GB" dirty="0" smtClean="0">
                <a:effectLst/>
              </a:rPr>
              <a:t> </a:t>
            </a: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16</a:t>
            </a:fld>
            <a:endParaRPr lang="en-US"/>
          </a:p>
        </p:txBody>
      </p:sp>
    </p:spTree>
    <p:extLst>
      <p:ext uri="{BB962C8B-B14F-4D97-AF65-F5344CB8AC3E}">
        <p14:creationId xmlns:p14="http://schemas.microsoft.com/office/powerpoint/2010/main" val="3426052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However, Mark</a:t>
            </a:r>
            <a:r>
              <a:rPr lang="en-US" baseline="0" dirty="0" smtClean="0"/>
              <a:t> says that there is a whole world out there waiting.</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So far it is evident in his account that Mark and his family experienced the hysteresis effect i.e. the lag between the habitus adjusting to a new field due to transition from one country to another. Whereas he sees the new opportunities and wants to avail them (in terms of future choices), it is also obvious from his account that his family does not see, for example, any choices made outside of the profession of nursing suitable to them.</a:t>
            </a:r>
            <a:r>
              <a:rPr lang="en-GB" sz="1200" kern="1200" baseline="0" dirty="0" smtClean="0">
                <a:solidFill>
                  <a:schemeClr val="tx1"/>
                </a:solidFill>
                <a:effectLst/>
                <a:latin typeface="+mn-lt"/>
                <a:ea typeface="+mn-ea"/>
                <a:cs typeface="+mn-cs"/>
              </a:rPr>
              <a:t> So here we have a case where his parents are subjected to the inter-generational effects of hysteresis, whereas, Mark seems to be able to move away from that viewpoint.</a:t>
            </a:r>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17</a:t>
            </a:fld>
            <a:endParaRPr lang="en-US"/>
          </a:p>
        </p:txBody>
      </p:sp>
    </p:spTree>
    <p:extLst>
      <p:ext uri="{BB962C8B-B14F-4D97-AF65-F5344CB8AC3E}">
        <p14:creationId xmlns:p14="http://schemas.microsoft.com/office/powerpoint/2010/main" val="41124854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FB36297-93D2-F144-8E96-A7DCFC6773CB}" type="slidenum">
              <a:rPr lang="en-US" smtClean="0"/>
              <a:t>18</a:t>
            </a:fld>
            <a:endParaRPr lang="en-US"/>
          </a:p>
        </p:txBody>
      </p:sp>
    </p:spTree>
    <p:extLst>
      <p:ext uri="{BB962C8B-B14F-4D97-AF65-F5344CB8AC3E}">
        <p14:creationId xmlns:p14="http://schemas.microsoft.com/office/powerpoint/2010/main" val="22729103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am going to try and not repeat</a:t>
            </a:r>
            <a:r>
              <a:rPr lang="en-US" baseline="0" dirty="0" smtClean="0"/>
              <a:t> some of the arguments that I have already stated but pose questions that might spark a discussion.</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sz="1200" b="1" dirty="0" smtClean="0">
                <a:solidFill>
                  <a:srgbClr val="000000"/>
                </a:solidFill>
                <a:latin typeface="Calibri" pitchFamily="34" charset="0"/>
                <a:cs typeface="Calibri" pitchFamily="34" charset="0"/>
              </a:rPr>
              <a:t>What is it about ‘graphs’ that makes Julie dislike them or prompt a ‘crisis moment’?</a:t>
            </a: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Arguably, </a:t>
            </a:r>
            <a:r>
              <a:rPr lang="en-GB" sz="1200" kern="1200" dirty="0" smtClean="0">
                <a:solidFill>
                  <a:schemeClr val="tx1"/>
                </a:solidFill>
                <a:effectLst/>
                <a:latin typeface="+mn-lt"/>
                <a:ea typeface="+mn-ea"/>
                <a:cs typeface="+mn-cs"/>
              </a:rPr>
              <a:t>This may point to the dominant pedagogy, which </a:t>
            </a:r>
            <a:r>
              <a:rPr lang="en-GB" sz="1200" kern="1200" dirty="0" err="1" smtClean="0">
                <a:solidFill>
                  <a:schemeClr val="tx1"/>
                </a:solidFill>
                <a:effectLst/>
                <a:latin typeface="+mn-lt"/>
                <a:ea typeface="+mn-ea"/>
                <a:cs typeface="+mn-cs"/>
              </a:rPr>
              <a:t>automises</a:t>
            </a:r>
            <a:r>
              <a:rPr lang="en-GB" sz="1200" kern="1200" dirty="0" smtClean="0">
                <a:solidFill>
                  <a:schemeClr val="tx1"/>
                </a:solidFill>
                <a:effectLst/>
                <a:latin typeface="+mn-lt"/>
                <a:ea typeface="+mn-ea"/>
                <a:cs typeface="+mn-cs"/>
              </a:rPr>
              <a:t> and separates elements of mathematics that creates more opportunities for the hysteresis effect  to happen; that, perhaps, wouldn’t occur if mathematics would be taught more in a connected and integrated way. </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200" b="1" dirty="0" smtClean="0">
                <a:solidFill>
                  <a:srgbClr val="000000"/>
                </a:solidFill>
                <a:latin typeface="Calibri" pitchFamily="34" charset="0"/>
                <a:cs typeface="Calibri" pitchFamily="34" charset="0"/>
              </a:rPr>
              <a:t>Does Mark’s crisis moment create room for agency enabling him to improve his own maths learning?</a:t>
            </a:r>
          </a:p>
          <a:p>
            <a:pPr marL="0" marR="0" indent="0" algn="l" defTabSz="4572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Arguably, the friction between his </a:t>
            </a:r>
            <a:r>
              <a:rPr lang="en-GB" sz="1200" i="1" kern="1200" dirty="0" smtClean="0">
                <a:solidFill>
                  <a:schemeClr val="tx1"/>
                </a:solidFill>
                <a:effectLst/>
                <a:latin typeface="+mn-lt"/>
                <a:ea typeface="+mn-ea"/>
                <a:cs typeface="+mn-cs"/>
              </a:rPr>
              <a:t>old </a:t>
            </a:r>
            <a:r>
              <a:rPr lang="en-GB" sz="1200" kern="1200" dirty="0" smtClean="0">
                <a:solidFill>
                  <a:schemeClr val="tx1"/>
                </a:solidFill>
                <a:effectLst/>
                <a:latin typeface="+mn-lt"/>
                <a:ea typeface="+mn-ea"/>
                <a:cs typeface="+mn-cs"/>
              </a:rPr>
              <a:t>habitus (and the cultural capital of his family) has allowed him to develop a distinct form of educational capital and acquire new dispositions, in other words, exercise a form of agency. This is partly due to his ability to be reflexive as a learner.</a:t>
            </a:r>
            <a:r>
              <a:rPr lang="en-GB" sz="1200" kern="1200" baseline="0" dirty="0" smtClean="0">
                <a:solidFill>
                  <a:schemeClr val="tx1"/>
                </a:solidFill>
                <a:effectLst/>
                <a:latin typeface="+mn-lt"/>
                <a:ea typeface="+mn-ea"/>
                <a:cs typeface="+mn-cs"/>
              </a:rPr>
              <a:t> The notion of hysteresis is explored further in our upcoming presentation in ECER in Spain in two weeks time, where we try to provide a characterisation of Holland’s book ‘identity, agency and practice’ and the characterisation of Bourdieu in it.</a:t>
            </a:r>
            <a:endParaRPr lang="en-GB"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19</a:t>
            </a:fld>
            <a:endParaRPr lang="en-US"/>
          </a:p>
        </p:txBody>
      </p:sp>
    </p:spTree>
    <p:extLst>
      <p:ext uri="{BB962C8B-B14F-4D97-AF65-F5344CB8AC3E}">
        <p14:creationId xmlns:p14="http://schemas.microsoft.com/office/powerpoint/2010/main" val="2052881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FB36297-93D2-F144-8E96-A7DCFC6773CB}" type="slidenum">
              <a:rPr lang="en-US" smtClean="0"/>
              <a:t>2</a:t>
            </a:fld>
            <a:endParaRPr lang="en-US"/>
          </a:p>
        </p:txBody>
      </p:sp>
    </p:spTree>
    <p:extLst>
      <p:ext uri="{BB962C8B-B14F-4D97-AF65-F5344CB8AC3E}">
        <p14:creationId xmlns:p14="http://schemas.microsoft.com/office/powerpoint/2010/main" val="36436235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20</a:t>
            </a:fld>
            <a:endParaRPr lang="en-US"/>
          </a:p>
        </p:txBody>
      </p:sp>
    </p:spTree>
    <p:extLst>
      <p:ext uri="{BB962C8B-B14F-4D97-AF65-F5344CB8AC3E}">
        <p14:creationId xmlns:p14="http://schemas.microsoft.com/office/powerpoint/2010/main" val="2052881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FB36297-93D2-F144-8E96-A7DCFC6773CB}" type="slidenum">
              <a:rPr lang="en-US" smtClean="0"/>
              <a:t>3</a:t>
            </a:fld>
            <a:endParaRPr lang="en-US"/>
          </a:p>
        </p:txBody>
      </p:sp>
    </p:spTree>
    <p:extLst>
      <p:ext uri="{BB962C8B-B14F-4D97-AF65-F5344CB8AC3E}">
        <p14:creationId xmlns:p14="http://schemas.microsoft.com/office/powerpoint/2010/main" val="2684856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FB36297-93D2-F144-8E96-A7DCFC6773CB}" type="slidenum">
              <a:rPr lang="en-US" smtClean="0"/>
              <a:t>4</a:t>
            </a:fld>
            <a:endParaRPr lang="en-US"/>
          </a:p>
        </p:txBody>
      </p:sp>
    </p:spTree>
    <p:extLst>
      <p:ext uri="{BB962C8B-B14F-4D97-AF65-F5344CB8AC3E}">
        <p14:creationId xmlns:p14="http://schemas.microsoft.com/office/powerpoint/2010/main" val="2684856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habitus in relation to a field and how it attuned to a field (along with the acquisition of further capital) is very crucial to this investigation.</a:t>
            </a: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5</a:t>
            </a:fld>
            <a:endParaRPr lang="en-US"/>
          </a:p>
        </p:txBody>
      </p:sp>
    </p:spTree>
    <p:extLst>
      <p:ext uri="{BB962C8B-B14F-4D97-AF65-F5344CB8AC3E}">
        <p14:creationId xmlns:p14="http://schemas.microsoft.com/office/powerpoint/2010/main" val="513154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Specifically,</a:t>
            </a:r>
            <a:r>
              <a:rPr lang="en-GB" sz="1200" kern="1200" baseline="0" dirty="0" smtClean="0">
                <a:solidFill>
                  <a:schemeClr val="tx1"/>
                </a:solidFill>
                <a:effectLst/>
                <a:latin typeface="+mn-lt"/>
                <a:ea typeface="+mn-ea"/>
                <a:cs typeface="+mn-cs"/>
              </a:rPr>
              <a:t> the crisis moment, which arises when the habitus does not fit the field or is ill-attuned. We particularly take on board the point made by Hernandez-Martinez (Paul) and Williams (Julian): Read.</a:t>
            </a: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Hernandez-Martinez and Williams (2011) explore ‘Bourdieu’s relational view of social and cultural </a:t>
            </a:r>
            <a:r>
              <a:rPr lang="en-GB" sz="1200" i="1" kern="1200" dirty="0" smtClean="0">
                <a:solidFill>
                  <a:schemeClr val="tx1"/>
                </a:solidFill>
                <a:effectLst/>
                <a:latin typeface="+mn-lt"/>
                <a:ea typeface="+mn-ea"/>
                <a:cs typeface="+mn-cs"/>
              </a:rPr>
              <a:t>capital</a:t>
            </a:r>
            <a:r>
              <a:rPr lang="en-GB" sz="1200" kern="1200" dirty="0" smtClean="0">
                <a:solidFill>
                  <a:schemeClr val="tx1"/>
                </a:solidFill>
                <a:effectLst/>
                <a:latin typeface="+mn-lt"/>
                <a:ea typeface="+mn-ea"/>
                <a:cs typeface="+mn-cs"/>
              </a:rPr>
              <a:t> as that capacity to exercise agency in a </a:t>
            </a:r>
            <a:r>
              <a:rPr lang="en-GB" sz="1200" i="1" kern="1200" dirty="0" smtClean="0">
                <a:solidFill>
                  <a:schemeClr val="tx1"/>
                </a:solidFill>
                <a:effectLst/>
                <a:latin typeface="+mn-lt"/>
                <a:ea typeface="+mn-ea"/>
                <a:cs typeface="+mn-cs"/>
              </a:rPr>
              <a:t>field</a:t>
            </a:r>
            <a:r>
              <a:rPr lang="en-GB" sz="1200" kern="1200" dirty="0" smtClean="0">
                <a:solidFill>
                  <a:schemeClr val="tx1"/>
                </a:solidFill>
                <a:effectLst/>
                <a:latin typeface="+mn-lt"/>
                <a:ea typeface="+mn-ea"/>
                <a:cs typeface="+mn-cs"/>
              </a:rPr>
              <a:t> which is (</a:t>
            </a:r>
            <a:r>
              <a:rPr lang="en-GB" sz="1200" kern="1200" dirty="0" err="1" smtClean="0">
                <a:solidFill>
                  <a:schemeClr val="tx1"/>
                </a:solidFill>
                <a:effectLst/>
                <a:latin typeface="+mn-lt"/>
                <a:ea typeface="+mn-ea"/>
                <a:cs typeface="+mn-cs"/>
              </a:rPr>
              <a:t>i</a:t>
            </a:r>
            <a:r>
              <a:rPr lang="en-GB" sz="1200" kern="1200" dirty="0" smtClean="0">
                <a:solidFill>
                  <a:schemeClr val="tx1"/>
                </a:solidFill>
                <a:effectLst/>
                <a:latin typeface="+mn-lt"/>
                <a:ea typeface="+mn-ea"/>
                <a:cs typeface="+mn-cs"/>
              </a:rPr>
              <a:t>) incorporated in the </a:t>
            </a:r>
            <a:r>
              <a:rPr lang="en-GB" sz="1200" i="1" kern="1200" dirty="0" smtClean="0">
                <a:solidFill>
                  <a:schemeClr val="tx1"/>
                </a:solidFill>
                <a:effectLst/>
                <a:latin typeface="+mn-lt"/>
                <a:ea typeface="+mn-ea"/>
                <a:cs typeface="+mn-cs"/>
              </a:rPr>
              <a:t>habitus</a:t>
            </a:r>
            <a:r>
              <a:rPr lang="en-GB" sz="1200" kern="1200" dirty="0" smtClean="0">
                <a:solidFill>
                  <a:schemeClr val="tx1"/>
                </a:solidFill>
                <a:effectLst/>
                <a:latin typeface="+mn-lt"/>
                <a:ea typeface="+mn-ea"/>
                <a:cs typeface="+mn-cs"/>
              </a:rPr>
              <a:t>, (ii) objectified in artifacts, or (iii) institutionalised (e.g. as credentials)’ (ibid: 4) in order to explore their concept of resilience as a form of agency for learners in the state of transition from one field (college) to another (University). Here resilience also arises through friction between the learner’s habitus and the field. </a:t>
            </a: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6</a:t>
            </a:fld>
            <a:endParaRPr lang="en-US"/>
          </a:p>
        </p:txBody>
      </p:sp>
    </p:spTree>
    <p:extLst>
      <p:ext uri="{BB962C8B-B14F-4D97-AF65-F5344CB8AC3E}">
        <p14:creationId xmlns:p14="http://schemas.microsoft.com/office/powerpoint/2010/main" val="4272149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In Ancient Greek, it simply</a:t>
            </a:r>
            <a:r>
              <a:rPr lang="en-US" baseline="0" dirty="0" smtClean="0"/>
              <a:t> means ‘to be late’</a:t>
            </a:r>
          </a:p>
          <a:p>
            <a:pPr marL="171450" indent="-171450">
              <a:buFont typeface="Arial"/>
              <a:buChar char="•"/>
            </a:pPr>
            <a:r>
              <a:rPr lang="en-US" baseline="0" dirty="0" smtClean="0"/>
              <a:t>If you put in </a:t>
            </a:r>
            <a:r>
              <a:rPr lang="en-US" baseline="0" dirty="0" err="1" smtClean="0"/>
              <a:t>google</a:t>
            </a:r>
            <a:r>
              <a:rPr lang="en-US" baseline="0" dirty="0" smtClean="0"/>
              <a:t> search engine just the word hysteresis, you will come up with certain physics and mathematics definitions describing the phenomena of coming behind…when the effect of something carries on even when the cause is over.</a:t>
            </a: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7</a:t>
            </a:fld>
            <a:endParaRPr lang="en-US"/>
          </a:p>
        </p:txBody>
      </p:sp>
    </p:spTree>
    <p:extLst>
      <p:ext uri="{BB962C8B-B14F-4D97-AF65-F5344CB8AC3E}">
        <p14:creationId xmlns:p14="http://schemas.microsoft.com/office/powerpoint/2010/main" val="3949600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FB36297-93D2-F144-8E96-A7DCFC6773CB}" type="slidenum">
              <a:rPr lang="en-US" smtClean="0"/>
              <a:t>8</a:t>
            </a:fld>
            <a:endParaRPr lang="en-US"/>
          </a:p>
        </p:txBody>
      </p:sp>
    </p:spTree>
    <p:extLst>
      <p:ext uri="{BB962C8B-B14F-4D97-AF65-F5344CB8AC3E}">
        <p14:creationId xmlns:p14="http://schemas.microsoft.com/office/powerpoint/2010/main" val="3680821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I would like to explore</a:t>
            </a:r>
            <a:r>
              <a:rPr lang="en-US" baseline="0" dirty="0" smtClean="0"/>
              <a:t> this through some extracts of the narratives constructed for the two case studies.</a:t>
            </a:r>
            <a:endParaRPr lang="en-US" dirty="0"/>
          </a:p>
        </p:txBody>
      </p:sp>
      <p:sp>
        <p:nvSpPr>
          <p:cNvPr id="4" name="Slide Number Placeholder 3"/>
          <p:cNvSpPr>
            <a:spLocks noGrp="1"/>
          </p:cNvSpPr>
          <p:nvPr>
            <p:ph type="sldNum" sz="quarter" idx="10"/>
          </p:nvPr>
        </p:nvSpPr>
        <p:spPr/>
        <p:txBody>
          <a:bodyPr/>
          <a:lstStyle/>
          <a:p>
            <a:fld id="{5FB36297-93D2-F144-8E96-A7DCFC6773CB}" type="slidenum">
              <a:rPr lang="en-US" smtClean="0"/>
              <a:t>9</a:t>
            </a:fld>
            <a:endParaRPr lang="en-US"/>
          </a:p>
        </p:txBody>
      </p:sp>
    </p:spTree>
    <p:extLst>
      <p:ext uri="{BB962C8B-B14F-4D97-AF65-F5344CB8AC3E}">
        <p14:creationId xmlns:p14="http://schemas.microsoft.com/office/powerpoint/2010/main" val="1017353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453703B8-0330-3746-8A6F-DF943A44C056}" type="datetimeFigureOut">
              <a:rPr lang="en-US" smtClean="0"/>
              <a:t>06/09/2012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4067518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53703B8-0330-3746-8A6F-DF943A44C056}" type="datetimeFigureOut">
              <a:rPr lang="en-US" smtClean="0"/>
              <a:t>06/09/2012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2562479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53703B8-0330-3746-8A6F-DF943A44C056}" type="datetimeFigureOut">
              <a:rPr lang="en-US" smtClean="0"/>
              <a:t>06/09/2012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1949849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53703B8-0330-3746-8A6F-DF943A44C056}" type="datetimeFigureOut">
              <a:rPr lang="en-US" smtClean="0"/>
              <a:t>06/09/2012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264954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453703B8-0330-3746-8A6F-DF943A44C056}" type="datetimeFigureOut">
              <a:rPr lang="en-US" smtClean="0"/>
              <a:t>06/09/2012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3737344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453703B8-0330-3746-8A6F-DF943A44C056}" type="datetimeFigureOut">
              <a:rPr lang="en-US" smtClean="0"/>
              <a:t>06/09/2012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4080555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453703B8-0330-3746-8A6F-DF943A44C056}" type="datetimeFigureOut">
              <a:rPr lang="en-US" smtClean="0"/>
              <a:t>06/09/2012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2475609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453703B8-0330-3746-8A6F-DF943A44C056}" type="datetimeFigureOut">
              <a:rPr lang="en-US" smtClean="0"/>
              <a:t>06/09/2012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463228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703B8-0330-3746-8A6F-DF943A44C056}" type="datetimeFigureOut">
              <a:rPr lang="en-US" smtClean="0"/>
              <a:t>06/09/2012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424307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453703B8-0330-3746-8A6F-DF943A44C056}" type="datetimeFigureOut">
              <a:rPr lang="en-US" smtClean="0"/>
              <a:t>06/09/2012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3735756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453703B8-0330-3746-8A6F-DF943A44C056}" type="datetimeFigureOut">
              <a:rPr lang="en-US" smtClean="0"/>
              <a:t>06/09/2012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235F06-D840-8043-825B-5F9ECF21F829}" type="slidenum">
              <a:rPr lang="en-US" smtClean="0"/>
              <a:t>‹#›</a:t>
            </a:fld>
            <a:endParaRPr lang="en-US"/>
          </a:p>
        </p:txBody>
      </p:sp>
    </p:spTree>
    <p:extLst>
      <p:ext uri="{BB962C8B-B14F-4D97-AF65-F5344CB8AC3E}">
        <p14:creationId xmlns:p14="http://schemas.microsoft.com/office/powerpoint/2010/main" val="13357967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703B8-0330-3746-8A6F-DF943A44C056}" type="datetimeFigureOut">
              <a:rPr lang="en-US" smtClean="0"/>
              <a:t>06/09/2012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35F06-D840-8043-825B-5F9ECF21F829}" type="slidenum">
              <a:rPr lang="en-US" smtClean="0"/>
              <a:t>‹#›</a:t>
            </a:fld>
            <a:endParaRPr lang="en-US"/>
          </a:p>
        </p:txBody>
      </p:sp>
    </p:spTree>
    <p:extLst>
      <p:ext uri="{BB962C8B-B14F-4D97-AF65-F5344CB8AC3E}">
        <p14:creationId xmlns:p14="http://schemas.microsoft.com/office/powerpoint/2010/main" val="1549266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3" cstate="print"/>
          <a:srcRect b="3375"/>
          <a:stretch>
            <a:fillRect/>
          </a:stretch>
        </p:blipFill>
        <p:spPr bwMode="auto">
          <a:xfrm>
            <a:off x="0" y="0"/>
            <a:ext cx="8515350" cy="1030802"/>
          </a:xfrm>
          <a:prstGeom prst="rect">
            <a:avLst/>
          </a:prstGeom>
          <a:noFill/>
          <a:ln w="9525">
            <a:noFill/>
            <a:miter lim="800000"/>
            <a:headEnd/>
            <a:tailEnd/>
          </a:ln>
        </p:spPr>
      </p:pic>
      <p:sp>
        <p:nvSpPr>
          <p:cNvPr id="6" name="Rectangle 30"/>
          <p:cNvSpPr txBox="1">
            <a:spLocks noChangeArrowheads="1"/>
          </p:cNvSpPr>
          <p:nvPr/>
        </p:nvSpPr>
        <p:spPr bwMode="auto">
          <a:xfrm>
            <a:off x="0" y="990600"/>
            <a:ext cx="9144000" cy="54864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lgn="ctr">
              <a:spcBef>
                <a:spcPts val="0"/>
              </a:spcBef>
              <a:defRPr/>
            </a:pPr>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endParaRPr lang="en-US" sz="1000" b="1" kern="0" dirty="0" smtClean="0">
              <a:latin typeface="Calibri" pitchFamily="34" charset="0"/>
              <a:cs typeface="Calibri" pitchFamily="34" charset="0"/>
            </a:endParaRPr>
          </a:p>
          <a:p>
            <a:pPr lvl="0" algn="ctr">
              <a:spcBef>
                <a:spcPts val="0"/>
              </a:spcBef>
              <a:defRPr/>
            </a:pPr>
            <a:endParaRPr lang="en-US" sz="1000" b="1" kern="0" dirty="0" smtClean="0">
              <a:solidFill>
                <a:srgbClr val="292929"/>
              </a:solidFill>
              <a:latin typeface="Calibri" pitchFamily="34" charset="0"/>
              <a:cs typeface="Calibri" pitchFamily="34" charset="0"/>
            </a:endParaRPr>
          </a:p>
          <a:p>
            <a:r>
              <a:rPr lang="en-US" sz="3200" b="1" dirty="0"/>
              <a:t>“I LIKE QUADRATIC EQUATIONS...BUT I DON’T LIKE GRAPHS”: STUDENTS’ DISPOSITIONS TOWARDS MATHEMATICS ACROSS YEAR GROUPS</a:t>
            </a:r>
            <a:endParaRPr lang="en-GB" sz="3200" dirty="0"/>
          </a:p>
          <a:p>
            <a:pPr lvl="0" algn="ctr">
              <a:spcBef>
                <a:spcPts val="0"/>
              </a:spcBef>
              <a:defRPr/>
            </a:pPr>
            <a:endParaRPr lang="en-GB" sz="3200" b="1" kern="0" dirty="0" smtClean="0">
              <a:solidFill>
                <a:srgbClr val="292929"/>
              </a:solidFill>
              <a:latin typeface="Calibri" pitchFamily="34" charset="0"/>
              <a:cs typeface="Calibri" pitchFamily="34" charset="0"/>
            </a:endParaRPr>
          </a:p>
          <a:p>
            <a:pPr lvl="0" algn="ctr">
              <a:spcBef>
                <a:spcPts val="0"/>
              </a:spcBef>
              <a:defRPr/>
            </a:pPr>
            <a:r>
              <a:rPr lang="en-GB" sz="2800" b="1" dirty="0">
                <a:solidFill>
                  <a:srgbClr val="FF0000"/>
                </a:solidFill>
                <a:latin typeface="Calibri" pitchFamily="34" charset="0"/>
              </a:rPr>
              <a:t>Sophina Qasim, </a:t>
            </a:r>
            <a:r>
              <a:rPr lang="en-GB" sz="2800" b="1" dirty="0" err="1">
                <a:solidFill>
                  <a:srgbClr val="FF0000"/>
                </a:solidFill>
                <a:latin typeface="Calibri" pitchFamily="34" charset="0"/>
              </a:rPr>
              <a:t>Afroditi</a:t>
            </a:r>
            <a:r>
              <a:rPr lang="en-GB" sz="2800" b="1" dirty="0">
                <a:solidFill>
                  <a:srgbClr val="FF0000"/>
                </a:solidFill>
                <a:latin typeface="Calibri" pitchFamily="34" charset="0"/>
              </a:rPr>
              <a:t> </a:t>
            </a:r>
            <a:r>
              <a:rPr lang="en-GB" sz="2800" b="1" dirty="0" err="1" smtClean="0">
                <a:solidFill>
                  <a:srgbClr val="FF0000"/>
                </a:solidFill>
                <a:latin typeface="Calibri" pitchFamily="34" charset="0"/>
              </a:rPr>
              <a:t>Kalambouka</a:t>
            </a:r>
            <a:r>
              <a:rPr lang="en-GB" sz="2800" b="1" dirty="0" smtClean="0">
                <a:solidFill>
                  <a:srgbClr val="FF0000"/>
                </a:solidFill>
                <a:latin typeface="Calibri" pitchFamily="34" charset="0"/>
              </a:rPr>
              <a:t>, Maria </a:t>
            </a:r>
            <a:r>
              <a:rPr lang="en-GB" sz="2800" b="1" dirty="0" err="1" smtClean="0">
                <a:solidFill>
                  <a:srgbClr val="FF0000"/>
                </a:solidFill>
                <a:latin typeface="Calibri" pitchFamily="34" charset="0"/>
              </a:rPr>
              <a:t>Pampaka</a:t>
            </a:r>
            <a:r>
              <a:rPr lang="en-GB" sz="2800" b="1" dirty="0" smtClean="0">
                <a:solidFill>
                  <a:srgbClr val="FF0000"/>
                </a:solidFill>
                <a:latin typeface="Calibri" pitchFamily="34" charset="0"/>
              </a:rPr>
              <a:t> &amp; David Swanson</a:t>
            </a:r>
            <a:endParaRPr lang="en-GB" sz="2800" b="1" dirty="0" smtClean="0">
              <a:solidFill>
                <a:srgbClr val="FF0000"/>
              </a:solidFill>
              <a:latin typeface="Calibri" pitchFamily="34" charset="0"/>
              <a:cs typeface="Calibri" pitchFamily="34" charset="0"/>
            </a:endParaRPr>
          </a:p>
          <a:p>
            <a:pPr algn="ctr"/>
            <a:endParaRPr lang="en-GB" sz="2000" b="1" dirty="0" smtClean="0">
              <a:solidFill>
                <a:srgbClr val="FF0000"/>
              </a:solidFill>
              <a:latin typeface="Calibri" pitchFamily="34" charset="0"/>
              <a:cs typeface="Calibri" pitchFamily="34" charset="0"/>
            </a:endParaRPr>
          </a:p>
          <a:p>
            <a:pPr algn="ctr"/>
            <a:endParaRPr kumimoji="0" lang="en-GB" sz="2800" b="0" i="0" u="none" strike="noStrike" kern="0" cap="none" spc="0" normalizeH="0" baseline="0" noProof="0" dirty="0" smtClean="0">
              <a:ln>
                <a:noFill/>
              </a:ln>
              <a:solidFill>
                <a:schemeClr val="tx1"/>
              </a:solidFill>
              <a:effectLst/>
              <a:uLnTx/>
              <a:uFillTx/>
              <a:latin typeface="Calibri" pitchFamily="34" charset="0"/>
              <a:cs typeface="Calibri" pitchFamily="34" charset="0"/>
            </a:endParaRPr>
          </a:p>
        </p:txBody>
      </p:sp>
      <p:pic>
        <p:nvPicPr>
          <p:cNvPr id="7" name="Picture 6"/>
          <p:cNvPicPr>
            <a:picLocks noChangeAspect="1" noChangeArrowheads="1"/>
          </p:cNvPicPr>
          <p:nvPr/>
        </p:nvPicPr>
        <p:blipFill>
          <a:blip r:embed="rId4" cstate="print"/>
          <a:srcRect l="1875" t="25641" r="23125" b="70086"/>
          <a:stretch>
            <a:fillRect/>
          </a:stretch>
        </p:blipFill>
        <p:spPr bwMode="auto">
          <a:xfrm>
            <a:off x="0" y="6477000"/>
            <a:ext cx="9144000" cy="381000"/>
          </a:xfrm>
          <a:prstGeom prst="rect">
            <a:avLst/>
          </a:prstGeom>
          <a:noFill/>
          <a:ln w="9525">
            <a:noFill/>
            <a:miter lim="800000"/>
            <a:headEnd/>
            <a:tailEnd/>
          </a:ln>
        </p:spPr>
      </p:pic>
      <p:pic>
        <p:nvPicPr>
          <p:cNvPr id="8" name="Picture 7" descr="ESRC"/>
          <p:cNvPicPr>
            <a:picLocks noChangeAspect="1" noChangeArrowheads="1"/>
          </p:cNvPicPr>
          <p:nvPr/>
        </p:nvPicPr>
        <p:blipFill>
          <a:blip r:embed="rId5" cstate="print"/>
          <a:srcRect/>
          <a:stretch>
            <a:fillRect/>
          </a:stretch>
        </p:blipFill>
        <p:spPr bwMode="auto">
          <a:xfrm>
            <a:off x="8152790" y="0"/>
            <a:ext cx="991210" cy="713232"/>
          </a:xfrm>
          <a:prstGeom prst="rect">
            <a:avLst/>
          </a:prstGeom>
          <a:noFill/>
          <a:ln w="9525">
            <a:noFill/>
            <a:miter lim="800000"/>
            <a:headEnd/>
            <a:tailEnd/>
          </a:ln>
        </p:spPr>
      </p:pic>
      <p:pic>
        <p:nvPicPr>
          <p:cNvPr id="9" name="Picture 5" descr="logomanchester"/>
          <p:cNvPicPr>
            <a:picLocks noChangeAspect="1" noChangeArrowheads="1"/>
          </p:cNvPicPr>
          <p:nvPr/>
        </p:nvPicPr>
        <p:blipFill>
          <a:blip r:embed="rId6" cstate="print"/>
          <a:srcRect/>
          <a:stretch>
            <a:fillRect/>
          </a:stretch>
        </p:blipFill>
        <p:spPr bwMode="auto">
          <a:xfrm>
            <a:off x="8154000" y="685800"/>
            <a:ext cx="990000" cy="337674"/>
          </a:xfrm>
          <a:prstGeom prst="rect">
            <a:avLst/>
          </a:prstGeom>
          <a:noFill/>
          <a:ln w="9525">
            <a:noFill/>
            <a:miter lim="800000"/>
            <a:headEnd/>
            <a:tailEnd/>
          </a:ln>
        </p:spPr>
      </p:pic>
    </p:spTree>
    <p:extLst>
      <p:ext uri="{BB962C8B-B14F-4D97-AF65-F5344CB8AC3E}">
        <p14:creationId xmlns:p14="http://schemas.microsoft.com/office/powerpoint/2010/main" val="11978123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pPr eaLnBrk="1" hangingPunct="1"/>
            <a:r>
              <a:rPr lang="en-US" sz="4000" b="1" dirty="0" smtClean="0">
                <a:solidFill>
                  <a:schemeClr val="bg1"/>
                </a:solidFill>
                <a:latin typeface="Calibri" pitchFamily="34" charset="0"/>
              </a:rPr>
              <a:t>CS1 - Julie (F, </a:t>
            </a:r>
            <a:r>
              <a:rPr lang="en-US" sz="4000" b="1" dirty="0" err="1" smtClean="0">
                <a:solidFill>
                  <a:schemeClr val="bg1"/>
                </a:solidFill>
                <a:latin typeface="Calibri" pitchFamily="34" charset="0"/>
              </a:rPr>
              <a:t>Yr</a:t>
            </a:r>
            <a:r>
              <a:rPr lang="en-US" sz="4000" b="1" dirty="0" smtClean="0">
                <a:solidFill>
                  <a:schemeClr val="bg1"/>
                </a:solidFill>
                <a:latin typeface="Calibri" pitchFamily="34" charset="0"/>
              </a:rPr>
              <a:t> 10, Set 1- </a:t>
            </a:r>
            <a:r>
              <a:rPr lang="en-US" sz="4000" b="1" dirty="0" err="1" smtClean="0">
                <a:solidFill>
                  <a:schemeClr val="bg1"/>
                </a:solidFill>
                <a:latin typeface="Calibri" pitchFamily="34" charset="0"/>
              </a:rPr>
              <a:t>Maths</a:t>
            </a:r>
            <a:r>
              <a:rPr lang="en-US" sz="4000" b="1" dirty="0" smtClean="0">
                <a:solidFill>
                  <a:schemeClr val="bg1"/>
                </a:solidFill>
                <a:latin typeface="Calibri" pitchFamily="34" charset="0"/>
              </a:rPr>
              <a: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spcBef>
                <a:spcPts val="0"/>
              </a:spcBef>
              <a:defRPr/>
            </a:pPr>
            <a:endParaRPr lang="en-US" sz="1000" b="1" kern="0" dirty="0" smtClean="0">
              <a:latin typeface="Calibri" pitchFamily="34" charset="0"/>
              <a:cs typeface="Calibri" pitchFamily="34" charset="0"/>
            </a:endParaRPr>
          </a:p>
          <a:p>
            <a:pPr lvl="0">
              <a:spcBef>
                <a:spcPts val="0"/>
              </a:spcBef>
              <a:defRPr/>
            </a:pPr>
            <a:endParaRPr lang="en-US" sz="1000" b="1" kern="0" dirty="0">
              <a:latin typeface="Calibri" pitchFamily="34" charset="0"/>
              <a:cs typeface="Calibri" pitchFamily="34" charset="0"/>
            </a:endParaRPr>
          </a:p>
          <a:p>
            <a:pPr lvl="0">
              <a:spcBef>
                <a:spcPts val="0"/>
              </a:spcBef>
              <a:defRPr/>
            </a:pPr>
            <a:r>
              <a:rPr lang="en-US" sz="2800" b="1" kern="0" dirty="0" smtClean="0">
                <a:latin typeface="Calibri" pitchFamily="34" charset="0"/>
                <a:cs typeface="Calibri" pitchFamily="34" charset="0"/>
              </a:rPr>
              <a:t>Background:</a:t>
            </a:r>
          </a:p>
          <a:p>
            <a:pPr lvl="0">
              <a:spcBef>
                <a:spcPts val="0"/>
              </a:spcBef>
              <a:defRPr/>
            </a:pPr>
            <a:endParaRPr lang="en-US" sz="1000" b="1" kern="0" dirty="0">
              <a:latin typeface="Calibri" pitchFamily="34" charset="0"/>
              <a:cs typeface="Calibri" pitchFamily="34" charset="0"/>
            </a:endParaRPr>
          </a:p>
          <a:p>
            <a:pPr lvl="0">
              <a:spcBef>
                <a:spcPts val="0"/>
              </a:spcBef>
              <a:defRPr/>
            </a:pPr>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endParaRPr lang="en-GB" sz="2800" b="1" dirty="0" smtClean="0">
              <a:latin typeface="Calibri" pitchFamily="34" charset="0"/>
            </a:endParaRPr>
          </a:p>
          <a:p>
            <a:r>
              <a:rPr lang="en-GB" sz="2800" dirty="0"/>
              <a:t>… we are all very similar, and they all did languages at both GCSE and A level and all did English at A level as well.  So we are all kind of similar in that context, so it is good having them in there… because they can tell me what it is like and things like that.</a:t>
            </a:r>
          </a:p>
          <a:p>
            <a:endParaRPr lang="en-GB" sz="2800" b="1" dirty="0" smtClean="0">
              <a:latin typeface="Calibri" pitchFamily="34" charset="0"/>
            </a:endParaRPr>
          </a:p>
          <a:p>
            <a:endParaRPr lang="en-GB" sz="2800" b="1" dirty="0" smtClean="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13819998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CS1 - Julie (F, </a:t>
            </a:r>
            <a:r>
              <a:rPr lang="en-US" sz="4000" b="1" dirty="0" err="1" smtClean="0">
                <a:solidFill>
                  <a:schemeClr val="bg1"/>
                </a:solidFill>
                <a:latin typeface="Calibri" pitchFamily="34" charset="0"/>
              </a:rPr>
              <a:t>Yr</a:t>
            </a:r>
            <a:r>
              <a:rPr lang="en-US" sz="4000" b="1" dirty="0" smtClean="0">
                <a:solidFill>
                  <a:schemeClr val="bg1"/>
                </a:solidFill>
                <a:latin typeface="Calibri" pitchFamily="34" charset="0"/>
              </a:rPr>
              <a:t> 10, Set 1- </a:t>
            </a:r>
            <a:r>
              <a:rPr lang="en-US" sz="4000" b="1" dirty="0" err="1" smtClean="0">
                <a:solidFill>
                  <a:schemeClr val="bg1"/>
                </a:solidFill>
                <a:latin typeface="Calibri" pitchFamily="34" charset="0"/>
              </a:rPr>
              <a:t>Maths</a:t>
            </a:r>
            <a:r>
              <a:rPr lang="en-US" sz="4000" b="1" dirty="0" smtClean="0">
                <a:solidFill>
                  <a:schemeClr val="bg1"/>
                </a:solidFill>
                <a:latin typeface="Calibri" pitchFamily="34" charset="0"/>
              </a:rPr>
              <a: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lgn="ctr">
              <a:spcBef>
                <a:spcPts val="0"/>
              </a:spcBef>
              <a:defRPr/>
            </a:pPr>
            <a:endParaRPr lang="en-US" sz="1000" b="1" kern="0" dirty="0">
              <a:latin typeface="Calibri" pitchFamily="34" charset="0"/>
              <a:cs typeface="Calibri" pitchFamily="34" charset="0"/>
            </a:endParaRPr>
          </a:p>
          <a:p>
            <a:endParaRPr lang="en-GB" sz="2800" b="1" dirty="0" smtClean="0">
              <a:latin typeface="Calibri" pitchFamily="34" charset="0"/>
            </a:endParaRPr>
          </a:p>
          <a:p>
            <a:r>
              <a:rPr lang="en-GB" sz="2800" b="1" dirty="0" smtClean="0">
                <a:latin typeface="Calibri" pitchFamily="34" charset="0"/>
              </a:rPr>
              <a:t>Future career choices:</a:t>
            </a:r>
          </a:p>
          <a:p>
            <a:endParaRPr lang="en-GB" sz="2800" b="1" dirty="0" smtClean="0">
              <a:latin typeface="Calibri" pitchFamily="34" charset="0"/>
            </a:endParaRPr>
          </a:p>
          <a:p>
            <a:r>
              <a:rPr lang="en-GB" sz="2800" dirty="0"/>
              <a:t>I know I definitely want to go to University. I don’t have a view of what I want to do in the future.  I will probably carry on with my English and history because I like them.</a:t>
            </a:r>
          </a:p>
          <a:p>
            <a:pPr algn="ctr"/>
            <a:endParaRPr lang="en-GB" sz="3600" b="1" dirty="0" smtClean="0">
              <a:solidFill>
                <a:srgbClr val="FF0000"/>
              </a:solidFill>
              <a:latin typeface="Calibri" pitchFamily="34" charset="0"/>
              <a:cs typeface="Calibri" pitchFamily="34" charset="0"/>
            </a:endParaRPr>
          </a:p>
          <a:p>
            <a:endParaRPr lang="en-GB" sz="2800" b="1" dirty="0" smtClean="0">
              <a:solidFill>
                <a:srgbClr val="00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392545571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CS1 - Julie (F, </a:t>
            </a:r>
            <a:r>
              <a:rPr lang="en-US" sz="4000" b="1" dirty="0" err="1" smtClean="0">
                <a:solidFill>
                  <a:schemeClr val="bg1"/>
                </a:solidFill>
                <a:latin typeface="Calibri" pitchFamily="34" charset="0"/>
              </a:rPr>
              <a:t>Yr</a:t>
            </a:r>
            <a:r>
              <a:rPr lang="en-US" sz="4000" b="1" dirty="0" smtClean="0">
                <a:solidFill>
                  <a:schemeClr val="bg1"/>
                </a:solidFill>
                <a:latin typeface="Calibri" pitchFamily="34" charset="0"/>
              </a:rPr>
              <a:t> 10, Set 1- </a:t>
            </a:r>
            <a:r>
              <a:rPr lang="en-US" sz="4000" b="1" dirty="0" err="1" smtClean="0">
                <a:solidFill>
                  <a:schemeClr val="bg1"/>
                </a:solidFill>
                <a:latin typeface="Calibri" pitchFamily="34" charset="0"/>
              </a:rPr>
              <a:t>Maths</a:t>
            </a:r>
            <a:r>
              <a:rPr lang="en-US" sz="4000" b="1" dirty="0" smtClean="0">
                <a:solidFill>
                  <a:schemeClr val="bg1"/>
                </a:solidFill>
                <a:latin typeface="Calibri" pitchFamily="34" charset="0"/>
              </a:rPr>
              <a: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spcBef>
                <a:spcPts val="0"/>
              </a:spcBef>
              <a:defRPr/>
            </a:pPr>
            <a:endParaRPr lang="en-GB" sz="2800" dirty="0"/>
          </a:p>
          <a:p>
            <a:pPr>
              <a:defRPr/>
            </a:pPr>
            <a:r>
              <a:rPr lang="en-GB" sz="2800" dirty="0" smtClean="0"/>
              <a:t>Things </a:t>
            </a:r>
            <a:r>
              <a:rPr lang="en-GB" sz="2800" dirty="0"/>
              <a:t>just </a:t>
            </a:r>
            <a:r>
              <a:rPr lang="en-GB" sz="2800" dirty="0">
                <a:solidFill>
                  <a:srgbClr val="FF0000"/>
                </a:solidFill>
              </a:rPr>
              <a:t>register in my brain easily </a:t>
            </a:r>
            <a:r>
              <a:rPr lang="en-GB" sz="2800" dirty="0"/>
              <a:t>in maths, so I don’t find it hard to learn new things, they click </a:t>
            </a:r>
            <a:r>
              <a:rPr lang="en-GB" sz="2800" dirty="0">
                <a:solidFill>
                  <a:srgbClr val="FF0000"/>
                </a:solidFill>
              </a:rPr>
              <a:t>quite easily</a:t>
            </a:r>
            <a:r>
              <a:rPr lang="en-GB" sz="2800" dirty="0"/>
              <a:t>.</a:t>
            </a:r>
          </a:p>
          <a:p>
            <a:pPr lvl="0">
              <a:spcBef>
                <a:spcPts val="0"/>
              </a:spcBef>
              <a:defRPr/>
            </a:pPr>
            <a:endParaRPr lang="en-GB" sz="2800" b="1" dirty="0" smtClean="0">
              <a:latin typeface="Calibri" pitchFamily="34" charset="0"/>
            </a:endParaRPr>
          </a:p>
          <a:p>
            <a:pPr lvl="0">
              <a:spcBef>
                <a:spcPts val="0"/>
              </a:spcBef>
              <a:defRPr/>
            </a:pPr>
            <a:r>
              <a:rPr lang="en-GB" sz="2800" dirty="0"/>
              <a:t>I find it </a:t>
            </a:r>
            <a:r>
              <a:rPr lang="en-GB" sz="2800" dirty="0">
                <a:solidFill>
                  <a:srgbClr val="FF0000"/>
                </a:solidFill>
              </a:rPr>
              <a:t>easier</a:t>
            </a:r>
            <a:r>
              <a:rPr lang="en-GB" sz="2800" dirty="0"/>
              <a:t> to do the – if it is a </a:t>
            </a:r>
            <a:r>
              <a:rPr lang="en-GB" sz="2800" dirty="0">
                <a:solidFill>
                  <a:srgbClr val="FF0000"/>
                </a:solidFill>
              </a:rPr>
              <a:t>calculated paper</a:t>
            </a:r>
            <a:r>
              <a:rPr lang="en-GB" sz="2800" dirty="0"/>
              <a:t>, a calculated question in a </a:t>
            </a:r>
            <a:r>
              <a:rPr lang="en-GB" sz="2800" dirty="0">
                <a:solidFill>
                  <a:srgbClr val="FF0000"/>
                </a:solidFill>
              </a:rPr>
              <a:t>quadratic equation </a:t>
            </a:r>
            <a:r>
              <a:rPr lang="en-GB" sz="2800" dirty="0"/>
              <a:t>because everything is there for you, you can work it out and you </a:t>
            </a:r>
            <a:r>
              <a:rPr lang="en-GB" sz="2800" dirty="0">
                <a:solidFill>
                  <a:srgbClr val="FF0000"/>
                </a:solidFill>
              </a:rPr>
              <a:t>don’t really need to think </a:t>
            </a:r>
            <a:r>
              <a:rPr lang="en-GB" sz="2800" dirty="0"/>
              <a:t>about which numbers to put in whereas if you just factorise it into 2 brackets, then you have to think about what numbers you have used to do this and it could take more time then, that just using the equation and working it out </a:t>
            </a:r>
            <a:r>
              <a:rPr lang="en-GB" sz="2800" dirty="0">
                <a:solidFill>
                  <a:srgbClr val="FF0000"/>
                </a:solidFill>
              </a:rPr>
              <a:t>straight </a:t>
            </a:r>
            <a:r>
              <a:rPr lang="en-GB" sz="2800" dirty="0" smtClean="0">
                <a:solidFill>
                  <a:srgbClr val="FF0000"/>
                </a:solidFill>
              </a:rPr>
              <a:t>away</a:t>
            </a:r>
            <a:r>
              <a:rPr lang="en-US" sz="2800" dirty="0" smtClean="0"/>
              <a:t>…</a:t>
            </a:r>
            <a:r>
              <a:rPr lang="en-GB" sz="2800" dirty="0" smtClean="0">
                <a:solidFill>
                  <a:srgbClr val="FF0000"/>
                </a:solidFill>
              </a:rPr>
              <a:t> </a:t>
            </a:r>
            <a:endParaRPr lang="en-GB" sz="2800" b="1" dirty="0" smtClean="0">
              <a:solidFill>
                <a:srgbClr val="FF0000"/>
              </a:solidFill>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213349009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CS1 - Julie (F, </a:t>
            </a:r>
            <a:r>
              <a:rPr lang="en-US" sz="4000" b="1" dirty="0" err="1" smtClean="0">
                <a:solidFill>
                  <a:schemeClr val="bg1"/>
                </a:solidFill>
                <a:latin typeface="Calibri" pitchFamily="34" charset="0"/>
              </a:rPr>
              <a:t>Yr</a:t>
            </a:r>
            <a:r>
              <a:rPr lang="en-US" sz="4000" b="1" dirty="0" smtClean="0">
                <a:solidFill>
                  <a:schemeClr val="bg1"/>
                </a:solidFill>
                <a:latin typeface="Calibri" pitchFamily="34" charset="0"/>
              </a:rPr>
              <a:t> 10, Set 1- </a:t>
            </a:r>
            <a:r>
              <a:rPr lang="en-US" sz="4000" b="1" dirty="0" err="1" smtClean="0">
                <a:solidFill>
                  <a:schemeClr val="bg1"/>
                </a:solidFill>
                <a:latin typeface="Calibri" pitchFamily="34" charset="0"/>
              </a:rPr>
              <a:t>Maths</a:t>
            </a:r>
            <a:r>
              <a:rPr lang="en-US" sz="4000" b="1" dirty="0" smtClean="0">
                <a:solidFill>
                  <a:schemeClr val="bg1"/>
                </a:solidFill>
                <a:latin typeface="Calibri" pitchFamily="34" charset="0"/>
              </a:rPr>
              <a: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8382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spcBef>
                <a:spcPts val="0"/>
              </a:spcBef>
              <a:defRPr/>
            </a:pPr>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r>
              <a:rPr lang="en-GB" sz="2800" b="1" dirty="0" smtClean="0">
                <a:solidFill>
                  <a:srgbClr val="000000"/>
                </a:solidFill>
                <a:latin typeface="Calibri" pitchFamily="34" charset="0"/>
                <a:cs typeface="Calibri" pitchFamily="34" charset="0"/>
              </a:rPr>
              <a:t>Why?</a:t>
            </a:r>
          </a:p>
          <a:p>
            <a:pPr lvl="0">
              <a:spcBef>
                <a:spcPts val="0"/>
              </a:spcBef>
              <a:defRPr/>
            </a:pPr>
            <a:endParaRPr lang="en-GB" sz="2800" b="1" dirty="0" smtClean="0">
              <a:latin typeface="Calibri" pitchFamily="34" charset="0"/>
            </a:endParaRPr>
          </a:p>
          <a:p>
            <a:pPr lvl="0">
              <a:spcBef>
                <a:spcPts val="0"/>
              </a:spcBef>
              <a:defRPr/>
            </a:pPr>
            <a:endParaRPr lang="en-GB" sz="2800" b="1" dirty="0" smtClean="0">
              <a:latin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
        <p:nvSpPr>
          <p:cNvPr id="2" name="Rectangle 1"/>
          <p:cNvSpPr/>
          <p:nvPr/>
        </p:nvSpPr>
        <p:spPr>
          <a:xfrm>
            <a:off x="533399" y="1723330"/>
            <a:ext cx="7757921" cy="4524315"/>
          </a:xfrm>
          <a:prstGeom prst="rect">
            <a:avLst/>
          </a:prstGeom>
        </p:spPr>
        <p:txBody>
          <a:bodyPr wrap="square">
            <a:spAutoFit/>
          </a:bodyPr>
          <a:lstStyle/>
          <a:p>
            <a:r>
              <a:rPr lang="en-GB" sz="2400" dirty="0"/>
              <a:t>If we were doing simultaneous equations for example, Miss will either do it as a </a:t>
            </a:r>
            <a:r>
              <a:rPr lang="en-GB" sz="2400" dirty="0">
                <a:solidFill>
                  <a:srgbClr val="FF0000"/>
                </a:solidFill>
              </a:rPr>
              <a:t>table</a:t>
            </a:r>
            <a:r>
              <a:rPr lang="en-GB" sz="2400" dirty="0"/>
              <a:t> or </a:t>
            </a:r>
            <a:r>
              <a:rPr lang="en-GB" sz="2400" dirty="0">
                <a:solidFill>
                  <a:srgbClr val="FF0000"/>
                </a:solidFill>
              </a:rPr>
              <a:t>in partners </a:t>
            </a:r>
            <a:r>
              <a:rPr lang="en-GB" sz="2400" dirty="0"/>
              <a:t>and she will give us shapes and then match them up and make a big shape and do all the matching. (…) or the formula of something and then match it with the actual formula and that helps because it </a:t>
            </a:r>
            <a:r>
              <a:rPr lang="en-GB" sz="2400" dirty="0">
                <a:solidFill>
                  <a:srgbClr val="FF0000"/>
                </a:solidFill>
              </a:rPr>
              <a:t>makes things stick in your brain</a:t>
            </a:r>
            <a:r>
              <a:rPr lang="en-GB" sz="2400" dirty="0"/>
              <a:t>, we do that and have been doing that since Year 8 and we have been </a:t>
            </a:r>
            <a:r>
              <a:rPr lang="en-GB" sz="2400" dirty="0">
                <a:solidFill>
                  <a:srgbClr val="FF0000"/>
                </a:solidFill>
              </a:rPr>
              <a:t>doing that quite a lot</a:t>
            </a:r>
            <a:r>
              <a:rPr lang="en-GB" sz="2400" dirty="0"/>
              <a:t>.  Or if we have finished a topic like trigonometry she will get </a:t>
            </a:r>
            <a:r>
              <a:rPr lang="en-GB" sz="2400" dirty="0">
                <a:solidFill>
                  <a:srgbClr val="FF0000"/>
                </a:solidFill>
              </a:rPr>
              <a:t>a big poster </a:t>
            </a:r>
            <a:r>
              <a:rPr lang="en-GB" sz="2400" dirty="0"/>
              <a:t>with all the different things on it, just to sum up everything we have done and just to check that we know everything.  If we don’t or people struggle then she will like </a:t>
            </a:r>
            <a:r>
              <a:rPr lang="en-GB" sz="2400" dirty="0">
                <a:solidFill>
                  <a:srgbClr val="FF0000"/>
                </a:solidFill>
              </a:rPr>
              <a:t>go over it </a:t>
            </a:r>
            <a:r>
              <a:rPr lang="en-GB" sz="2400" dirty="0"/>
              <a:t>with us and we do that </a:t>
            </a:r>
            <a:r>
              <a:rPr lang="en-GB" sz="2400" dirty="0">
                <a:solidFill>
                  <a:srgbClr val="FF0000"/>
                </a:solidFill>
              </a:rPr>
              <a:t>quite a lot</a:t>
            </a:r>
            <a:r>
              <a:rPr lang="en-GB" sz="2400" dirty="0"/>
              <a:t>.</a:t>
            </a:r>
          </a:p>
        </p:txBody>
      </p:sp>
    </p:spTree>
    <p:extLst>
      <p:ext uri="{BB962C8B-B14F-4D97-AF65-F5344CB8AC3E}">
        <p14:creationId xmlns:p14="http://schemas.microsoft.com/office/powerpoint/2010/main" val="290024289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CS1 - Julie (F, </a:t>
            </a:r>
            <a:r>
              <a:rPr lang="en-US" sz="4000" b="1" dirty="0" err="1" smtClean="0">
                <a:solidFill>
                  <a:schemeClr val="bg1"/>
                </a:solidFill>
                <a:latin typeface="Calibri" pitchFamily="34" charset="0"/>
              </a:rPr>
              <a:t>Yr</a:t>
            </a:r>
            <a:r>
              <a:rPr lang="en-US" sz="4000" b="1" dirty="0" smtClean="0">
                <a:solidFill>
                  <a:schemeClr val="bg1"/>
                </a:solidFill>
                <a:latin typeface="Calibri" pitchFamily="34" charset="0"/>
              </a:rPr>
              <a:t> 10, Set 1- </a:t>
            </a:r>
            <a:r>
              <a:rPr lang="en-US" sz="4000" b="1" dirty="0" err="1" smtClean="0">
                <a:solidFill>
                  <a:schemeClr val="bg1"/>
                </a:solidFill>
                <a:latin typeface="Calibri" pitchFamily="34" charset="0"/>
              </a:rPr>
              <a:t>Maths</a:t>
            </a:r>
            <a:r>
              <a:rPr lang="en-US" sz="4000" b="1" dirty="0" smtClean="0">
                <a:solidFill>
                  <a:schemeClr val="bg1"/>
                </a:solidFill>
                <a:latin typeface="Calibri" pitchFamily="34" charset="0"/>
              </a:rPr>
              <a: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spcBef>
                <a:spcPts val="0"/>
              </a:spcBef>
              <a:defRPr/>
            </a:pPr>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r>
              <a:rPr lang="en-GB" sz="2800" dirty="0"/>
              <a:t>At the same time, Julie has a dislike for graphs: </a:t>
            </a:r>
            <a:endParaRPr lang="en-GB" sz="2800" dirty="0" smtClean="0"/>
          </a:p>
          <a:p>
            <a:pPr lvl="0">
              <a:spcBef>
                <a:spcPts val="0"/>
              </a:spcBef>
              <a:defRPr/>
            </a:pPr>
            <a:endParaRPr lang="en-GB" sz="2800" dirty="0"/>
          </a:p>
          <a:p>
            <a:pPr lvl="0">
              <a:spcBef>
                <a:spcPts val="0"/>
              </a:spcBef>
              <a:defRPr/>
            </a:pPr>
            <a:r>
              <a:rPr lang="en-GB" sz="2800" dirty="0" smtClean="0"/>
              <a:t>I </a:t>
            </a:r>
            <a:r>
              <a:rPr lang="en-GB" sz="2800" dirty="0">
                <a:solidFill>
                  <a:srgbClr val="FF0000"/>
                </a:solidFill>
              </a:rPr>
              <a:t>don’t like doing graphs</a:t>
            </a:r>
            <a:r>
              <a:rPr lang="en-GB" sz="2800" dirty="0"/>
              <a:t>; they are just time consuming. It is just the way they look on the page, sometimes they look easy, but other times you look at them and you have no idea what they are </a:t>
            </a:r>
            <a:r>
              <a:rPr lang="en-GB" sz="2800" dirty="0" smtClean="0"/>
              <a:t>about. </a:t>
            </a:r>
            <a:endParaRPr lang="en-GB" sz="2800" b="1" dirty="0" smtClean="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355033362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CS2 - Mark (M, </a:t>
            </a:r>
            <a:r>
              <a:rPr lang="en-US" sz="4000" b="1" dirty="0" err="1" smtClean="0">
                <a:solidFill>
                  <a:schemeClr val="bg1"/>
                </a:solidFill>
                <a:latin typeface="Calibri" pitchFamily="34" charset="0"/>
              </a:rPr>
              <a:t>Yr</a:t>
            </a:r>
            <a:r>
              <a:rPr lang="en-US" sz="4000" b="1" dirty="0" smtClean="0">
                <a:solidFill>
                  <a:schemeClr val="bg1"/>
                </a:solidFill>
                <a:latin typeface="Calibri" pitchFamily="34" charset="0"/>
              </a:rPr>
              <a:t> 9, Set 2- </a:t>
            </a:r>
            <a:r>
              <a:rPr lang="en-US" sz="4000" b="1" dirty="0" err="1" smtClean="0">
                <a:solidFill>
                  <a:schemeClr val="bg1"/>
                </a:solidFill>
                <a:latin typeface="Calibri" pitchFamily="34" charset="0"/>
              </a:rPr>
              <a:t>Maths</a:t>
            </a:r>
            <a:r>
              <a:rPr lang="en-US" sz="4000" b="1" dirty="0" smtClean="0">
                <a:solidFill>
                  <a:schemeClr val="bg1"/>
                </a:solidFill>
                <a:latin typeface="Calibri" pitchFamily="34" charset="0"/>
              </a:rPr>
              <a: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spcBef>
                <a:spcPts val="0"/>
              </a:spcBef>
              <a:defRPr/>
            </a:pPr>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r>
              <a:rPr lang="en-US" sz="2800" b="1" kern="0" dirty="0" smtClean="0">
                <a:latin typeface="Calibri" pitchFamily="34" charset="0"/>
                <a:cs typeface="Calibri" pitchFamily="34" charset="0"/>
              </a:rPr>
              <a:t>Background:</a:t>
            </a:r>
            <a:endParaRPr lang="en-GB" sz="2800" b="1" dirty="0" smtClean="0">
              <a:latin typeface="Calibri" pitchFamily="34" charset="0"/>
            </a:endParaRPr>
          </a:p>
          <a:p>
            <a:endParaRPr lang="en-GB" sz="2800" b="1" dirty="0" smtClean="0">
              <a:latin typeface="Calibri" pitchFamily="34" charset="0"/>
            </a:endParaRPr>
          </a:p>
          <a:p>
            <a:pPr marL="457200" indent="-457200">
              <a:buFont typeface="Arial"/>
              <a:buChar char="•"/>
            </a:pPr>
            <a:r>
              <a:rPr lang="en-GB" sz="2800" dirty="0" smtClean="0">
                <a:effectLst/>
              </a:rPr>
              <a:t>Moved from Philippines during </a:t>
            </a:r>
            <a:r>
              <a:rPr lang="en-GB" sz="2800" dirty="0" err="1" smtClean="0">
                <a:effectLst/>
              </a:rPr>
              <a:t>Yr</a:t>
            </a:r>
            <a:r>
              <a:rPr lang="en-GB" sz="2800" dirty="0" smtClean="0">
                <a:effectLst/>
              </a:rPr>
              <a:t> 6. </a:t>
            </a:r>
          </a:p>
          <a:p>
            <a:pPr marL="457200" indent="-457200">
              <a:buFont typeface="Arial"/>
              <a:buChar char="•"/>
            </a:pPr>
            <a:r>
              <a:rPr lang="en-GB" sz="2800" dirty="0" smtClean="0"/>
              <a:t>His dad came to find work in the UK.</a:t>
            </a:r>
          </a:p>
          <a:p>
            <a:endParaRPr lang="en-GB" sz="2800" dirty="0" smtClean="0"/>
          </a:p>
          <a:p>
            <a:endParaRPr lang="en-GB" sz="2800" dirty="0"/>
          </a:p>
          <a:p>
            <a:r>
              <a:rPr lang="en-GB" sz="2800" dirty="0" smtClean="0"/>
              <a:t>‘So </a:t>
            </a:r>
            <a:r>
              <a:rPr lang="en-GB" sz="2800" dirty="0"/>
              <a:t>my family came to find a better life </a:t>
            </a:r>
            <a:r>
              <a:rPr lang="en-GB" sz="2800" dirty="0" smtClean="0"/>
              <a:t>here’. </a:t>
            </a:r>
            <a:endParaRPr lang="en-GB" sz="2800" dirty="0"/>
          </a:p>
          <a:p>
            <a:endParaRPr lang="en-GB" sz="2800" b="1" dirty="0" smtClean="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30263364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CS2 - Mark (M, </a:t>
            </a:r>
            <a:r>
              <a:rPr lang="en-US" sz="4000" b="1" dirty="0" err="1" smtClean="0">
                <a:solidFill>
                  <a:schemeClr val="bg1"/>
                </a:solidFill>
                <a:latin typeface="Calibri" pitchFamily="34" charset="0"/>
              </a:rPr>
              <a:t>Yr</a:t>
            </a:r>
            <a:r>
              <a:rPr lang="en-US" sz="4000" b="1" dirty="0" smtClean="0">
                <a:solidFill>
                  <a:schemeClr val="bg1"/>
                </a:solidFill>
                <a:latin typeface="Calibri" pitchFamily="34" charset="0"/>
              </a:rPr>
              <a:t> 9, Set 2- </a:t>
            </a:r>
            <a:r>
              <a:rPr lang="en-US" sz="4000" b="1" dirty="0" err="1" smtClean="0">
                <a:solidFill>
                  <a:schemeClr val="bg1"/>
                </a:solidFill>
                <a:latin typeface="Calibri" pitchFamily="34" charset="0"/>
              </a:rPr>
              <a:t>Maths</a:t>
            </a:r>
            <a:r>
              <a:rPr lang="en-US" sz="4000" b="1" dirty="0" smtClean="0">
                <a:solidFill>
                  <a:schemeClr val="bg1"/>
                </a:solidFill>
                <a:latin typeface="Calibri" pitchFamily="34" charset="0"/>
              </a:rPr>
              <a: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spcBef>
                <a:spcPts val="0"/>
              </a:spcBef>
              <a:defRPr/>
            </a:pPr>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r>
              <a:rPr lang="en-US" sz="2800" b="1" kern="0" dirty="0" smtClean="0">
                <a:latin typeface="Calibri" pitchFamily="34" charset="0"/>
                <a:cs typeface="Calibri" pitchFamily="34" charset="0"/>
              </a:rPr>
              <a:t>Future career choice:</a:t>
            </a:r>
          </a:p>
          <a:p>
            <a:pPr lvl="0">
              <a:spcBef>
                <a:spcPts val="0"/>
              </a:spcBef>
              <a:defRPr/>
            </a:pPr>
            <a:endParaRPr lang="en-US" sz="2800" b="1" kern="0" dirty="0">
              <a:latin typeface="Calibri" pitchFamily="34" charset="0"/>
              <a:cs typeface="Calibri" pitchFamily="34" charset="0"/>
            </a:endParaRPr>
          </a:p>
          <a:p>
            <a:pPr lvl="0">
              <a:spcBef>
                <a:spcPts val="0"/>
              </a:spcBef>
              <a:defRPr/>
            </a:pPr>
            <a:r>
              <a:rPr lang="en-GB" sz="2800" dirty="0"/>
              <a:t>They would </a:t>
            </a:r>
            <a:r>
              <a:rPr lang="en-GB" sz="2800" dirty="0">
                <a:solidFill>
                  <a:srgbClr val="FF0000"/>
                </a:solidFill>
              </a:rPr>
              <a:t>want me to be in nursing </a:t>
            </a:r>
            <a:r>
              <a:rPr lang="en-GB" sz="2800" dirty="0"/>
              <a:t>because they keep telling me (…) people get sick all the time (…) </a:t>
            </a:r>
            <a:r>
              <a:rPr lang="en-GB" sz="2800" dirty="0">
                <a:solidFill>
                  <a:srgbClr val="FF0000"/>
                </a:solidFill>
              </a:rPr>
              <a:t>it’s not like other jobs</a:t>
            </a:r>
            <a:r>
              <a:rPr lang="en-GB" sz="2800" dirty="0"/>
              <a:t>’. However, the focus is on nursing rather than other medical professions: ‘</a:t>
            </a:r>
            <a:r>
              <a:rPr lang="en-GB" sz="2800" dirty="0">
                <a:solidFill>
                  <a:srgbClr val="FF0000"/>
                </a:solidFill>
              </a:rPr>
              <a:t>just that field, not really a doctor</a:t>
            </a:r>
            <a:r>
              <a:rPr lang="en-GB" sz="2800" dirty="0" smtClean="0"/>
              <a:t>’. </a:t>
            </a:r>
          </a:p>
          <a:p>
            <a:pPr lvl="0">
              <a:spcBef>
                <a:spcPts val="0"/>
              </a:spcBef>
              <a:defRPr/>
            </a:pPr>
            <a:endParaRPr lang="en-GB" sz="2800" b="1" dirty="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296317079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CS2 - Mark (M, </a:t>
            </a:r>
            <a:r>
              <a:rPr lang="en-US" sz="4000" b="1" dirty="0" err="1" smtClean="0">
                <a:solidFill>
                  <a:schemeClr val="bg1"/>
                </a:solidFill>
                <a:latin typeface="Calibri" pitchFamily="34" charset="0"/>
              </a:rPr>
              <a:t>Yr</a:t>
            </a:r>
            <a:r>
              <a:rPr lang="en-US" sz="4000" b="1" dirty="0" smtClean="0">
                <a:solidFill>
                  <a:schemeClr val="bg1"/>
                </a:solidFill>
                <a:latin typeface="Calibri" pitchFamily="34" charset="0"/>
              </a:rPr>
              <a:t> 9, Set 2- </a:t>
            </a:r>
            <a:r>
              <a:rPr lang="en-US" sz="4000" b="1" dirty="0" err="1" smtClean="0">
                <a:solidFill>
                  <a:schemeClr val="bg1"/>
                </a:solidFill>
                <a:latin typeface="Calibri" pitchFamily="34" charset="0"/>
              </a:rPr>
              <a:t>Maths</a:t>
            </a:r>
            <a:r>
              <a:rPr lang="en-US" sz="4000" b="1" dirty="0" smtClean="0">
                <a:solidFill>
                  <a:schemeClr val="bg1"/>
                </a:solidFill>
                <a:latin typeface="Calibri" pitchFamily="34" charset="0"/>
              </a:rPr>
              <a: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838200"/>
            <a:ext cx="9144000" cy="57150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spcBef>
                <a:spcPts val="0"/>
              </a:spcBef>
              <a:defRPr/>
            </a:pPr>
            <a:endParaRPr lang="en-GB" sz="2800" dirty="0" smtClean="0"/>
          </a:p>
          <a:p>
            <a:pPr lvl="0">
              <a:spcBef>
                <a:spcPts val="0"/>
              </a:spcBef>
              <a:defRPr/>
            </a:pPr>
            <a:endParaRPr lang="en-GB" sz="2800" dirty="0"/>
          </a:p>
          <a:p>
            <a:pPr lvl="0">
              <a:spcBef>
                <a:spcPts val="0"/>
              </a:spcBef>
              <a:defRPr/>
            </a:pPr>
            <a:endParaRPr lang="en-GB" sz="2800" dirty="0" smtClean="0"/>
          </a:p>
          <a:p>
            <a:pPr lvl="0">
              <a:spcBef>
                <a:spcPts val="0"/>
              </a:spcBef>
              <a:defRPr/>
            </a:pPr>
            <a:endParaRPr lang="en-GB" sz="2800" dirty="0"/>
          </a:p>
          <a:p>
            <a:pPr lvl="0">
              <a:spcBef>
                <a:spcPts val="0"/>
              </a:spcBef>
              <a:defRPr/>
            </a:pPr>
            <a:r>
              <a:rPr lang="en-GB" sz="2800" dirty="0" smtClean="0"/>
              <a:t>‘There </a:t>
            </a:r>
            <a:r>
              <a:rPr lang="en-GB" sz="2800" dirty="0"/>
              <a:t>is a whole world out there just </a:t>
            </a:r>
            <a:r>
              <a:rPr lang="en-GB" sz="2800" dirty="0" smtClean="0"/>
              <a:t>waiting’.</a:t>
            </a:r>
            <a:endParaRPr lang="en-GB" sz="2800" b="1" dirty="0">
              <a:latin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2814825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CS2 - Mark (M, </a:t>
            </a:r>
            <a:r>
              <a:rPr lang="en-US" sz="4000" b="1" dirty="0" err="1" smtClean="0">
                <a:solidFill>
                  <a:schemeClr val="bg1"/>
                </a:solidFill>
                <a:latin typeface="Calibri" pitchFamily="34" charset="0"/>
              </a:rPr>
              <a:t>Yr</a:t>
            </a:r>
            <a:r>
              <a:rPr lang="en-US" sz="4000" b="1" dirty="0" smtClean="0">
                <a:solidFill>
                  <a:schemeClr val="bg1"/>
                </a:solidFill>
                <a:latin typeface="Calibri" pitchFamily="34" charset="0"/>
              </a:rPr>
              <a:t> 9, Set 2- </a:t>
            </a:r>
            <a:r>
              <a:rPr lang="en-US" sz="4000" b="1" dirty="0" err="1" smtClean="0">
                <a:solidFill>
                  <a:schemeClr val="bg1"/>
                </a:solidFill>
                <a:latin typeface="Calibri" pitchFamily="34" charset="0"/>
              </a:rPr>
              <a:t>Maths</a:t>
            </a:r>
            <a:r>
              <a:rPr lang="en-US" sz="4000" b="1" dirty="0" smtClean="0">
                <a:solidFill>
                  <a:schemeClr val="bg1"/>
                </a:solidFill>
                <a:latin typeface="Calibri" pitchFamily="34" charset="0"/>
              </a:rPr>
              <a: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spcBef>
                <a:spcPts val="0"/>
              </a:spcBef>
              <a:defRPr/>
            </a:pPr>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r>
              <a:rPr lang="en-GB" sz="2800" b="1" dirty="0" smtClean="0">
                <a:latin typeface="Calibri" pitchFamily="34" charset="0"/>
              </a:rPr>
              <a:t>Impact on maths learning:</a:t>
            </a:r>
          </a:p>
          <a:p>
            <a:pPr lvl="0">
              <a:spcBef>
                <a:spcPts val="0"/>
              </a:spcBef>
              <a:defRPr/>
            </a:pPr>
            <a:endParaRPr lang="en-GB" sz="2800" b="1" dirty="0">
              <a:latin typeface="Calibri" pitchFamily="34" charset="0"/>
            </a:endParaRPr>
          </a:p>
          <a:p>
            <a:pPr>
              <a:defRPr/>
            </a:pPr>
            <a:r>
              <a:rPr lang="en-GB" sz="2800" dirty="0"/>
              <a:t>Maths is not my favourite subject in the world but I am </a:t>
            </a:r>
            <a:r>
              <a:rPr lang="en-GB" sz="2800" dirty="0">
                <a:solidFill>
                  <a:srgbClr val="FF0000"/>
                </a:solidFill>
              </a:rPr>
              <a:t>progressing</a:t>
            </a:r>
            <a:r>
              <a:rPr lang="en-GB" sz="2800" dirty="0"/>
              <a:t>.  I have seen an </a:t>
            </a:r>
            <a:r>
              <a:rPr lang="en-GB" sz="2800" dirty="0">
                <a:solidFill>
                  <a:srgbClr val="FF0000"/>
                </a:solidFill>
              </a:rPr>
              <a:t>improvement</a:t>
            </a:r>
            <a:r>
              <a:rPr lang="en-GB" sz="2800" dirty="0"/>
              <a:t> in my grades lately from going from I </a:t>
            </a:r>
            <a:r>
              <a:rPr lang="en-GB" sz="2800" dirty="0">
                <a:solidFill>
                  <a:srgbClr val="FF0000"/>
                </a:solidFill>
              </a:rPr>
              <a:t>used to do really, really bad </a:t>
            </a:r>
            <a:r>
              <a:rPr lang="en-GB" sz="2800" dirty="0"/>
              <a:t>to being 5A, but now I am really going into the level 7, 6b, 6A and 7C, so I am doing </a:t>
            </a:r>
            <a:r>
              <a:rPr lang="en-GB" sz="2800" dirty="0">
                <a:solidFill>
                  <a:srgbClr val="FF0000"/>
                </a:solidFill>
              </a:rPr>
              <a:t>quite good </a:t>
            </a:r>
            <a:r>
              <a:rPr lang="en-GB" sz="2800" dirty="0"/>
              <a:t>in maths.</a:t>
            </a:r>
          </a:p>
          <a:p>
            <a:pPr lvl="0">
              <a:spcBef>
                <a:spcPts val="0"/>
              </a:spcBef>
              <a:defRPr/>
            </a:pPr>
            <a:endParaRPr lang="en-GB" sz="2800" b="1" dirty="0" smtClean="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388578404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Summing Up</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endParaRPr lang="en-GB" sz="2800" b="1" dirty="0" smtClean="0">
              <a:solidFill>
                <a:srgbClr val="000000"/>
              </a:solidFill>
              <a:latin typeface="Calibri" pitchFamily="34" charset="0"/>
              <a:cs typeface="Calibri" pitchFamily="34" charset="0"/>
            </a:endParaRPr>
          </a:p>
          <a:p>
            <a:endParaRPr lang="en-GB" sz="2800" b="1" dirty="0">
              <a:solidFill>
                <a:srgbClr val="000000"/>
              </a:solidFill>
              <a:latin typeface="Calibri" pitchFamily="34" charset="0"/>
              <a:cs typeface="Calibri" pitchFamily="34" charset="0"/>
            </a:endParaRPr>
          </a:p>
          <a:p>
            <a:pPr marL="457200" indent="-457200">
              <a:buFont typeface="Arial"/>
              <a:buChar char="•"/>
            </a:pPr>
            <a:r>
              <a:rPr lang="en-GB" sz="2800" b="1" dirty="0" smtClean="0">
                <a:solidFill>
                  <a:srgbClr val="000000"/>
                </a:solidFill>
                <a:latin typeface="Calibri" pitchFamily="34" charset="0"/>
                <a:cs typeface="Calibri" pitchFamily="34" charset="0"/>
              </a:rPr>
              <a:t>What is it about ‘graphs’ that makes Julie dislike them or prompt a ‘crisis moment’?</a:t>
            </a:r>
          </a:p>
          <a:p>
            <a:endParaRPr lang="en-GB" sz="2800" b="1" dirty="0">
              <a:solidFill>
                <a:srgbClr val="000000"/>
              </a:solidFill>
              <a:latin typeface="Calibri" pitchFamily="34" charset="0"/>
              <a:cs typeface="Calibri" pitchFamily="34" charset="0"/>
            </a:endParaRPr>
          </a:p>
          <a:p>
            <a:pPr marL="457200" indent="-457200">
              <a:buFont typeface="Arial"/>
              <a:buChar char="•"/>
            </a:pPr>
            <a:r>
              <a:rPr lang="en-GB" sz="2800" b="1" dirty="0" smtClean="0">
                <a:solidFill>
                  <a:srgbClr val="000000"/>
                </a:solidFill>
                <a:latin typeface="Calibri" pitchFamily="34" charset="0"/>
                <a:cs typeface="Calibri" pitchFamily="34" charset="0"/>
              </a:rPr>
              <a:t>Does Mark’s crisis moment create room for agency enabling him to improve his own maths learning?</a:t>
            </a:r>
          </a:p>
          <a:p>
            <a:pPr marL="457200" indent="-457200">
              <a:buFont typeface="Arial"/>
              <a:buChar char="•"/>
            </a:pPr>
            <a:endParaRPr lang="en-GB" sz="2800" b="1" dirty="0">
              <a:solidFill>
                <a:srgbClr val="000000"/>
              </a:solidFill>
              <a:latin typeface="Calibri" pitchFamily="34" charset="0"/>
              <a:cs typeface="Calibri" pitchFamily="34" charset="0"/>
            </a:endParaRPr>
          </a:p>
          <a:p>
            <a:r>
              <a:rPr lang="en-GB" sz="2800" b="1" dirty="0" smtClean="0">
                <a:solidFill>
                  <a:srgbClr val="000000"/>
                </a:solidFill>
                <a:latin typeface="Calibri" pitchFamily="34" charset="0"/>
                <a:cs typeface="Calibri" pitchFamily="34" charset="0"/>
              </a:rPr>
              <a:t>Thank you.</a:t>
            </a: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419611422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pPr eaLnBrk="1" hangingPunct="1"/>
            <a:r>
              <a:rPr lang="en-GB" b="1" dirty="0" smtClean="0">
                <a:solidFill>
                  <a:schemeClr val="bg1"/>
                </a:solidFill>
              </a:rPr>
              <a:t>Outline of the Presentation</a:t>
            </a:r>
            <a:endParaRPr lang="en-US" sz="4000" b="1" dirty="0" smtClean="0">
              <a:solidFill>
                <a:schemeClr val="bg1"/>
              </a:solidFill>
              <a:latin typeface="Calibri" pitchFamily="34" charset="0"/>
            </a:endParaRPr>
          </a:p>
        </p:txBody>
      </p:sp>
      <p:sp>
        <p:nvSpPr>
          <p:cNvPr id="7" name="Rectangle 30"/>
          <p:cNvSpPr txBox="1">
            <a:spLocks noChangeArrowheads="1"/>
          </p:cNvSpPr>
          <p:nvPr/>
        </p:nvSpPr>
        <p:spPr>
          <a:xfrm>
            <a:off x="0" y="838200"/>
            <a:ext cx="9144000" cy="5638800"/>
          </a:xfrm>
          <a:prstGeom prst="rect">
            <a:avLst/>
          </a:prstGeom>
          <a:solidFill>
            <a:srgbClr val="E5F8A0">
              <a:alpha val="36000"/>
            </a:srgbClr>
          </a:solidFill>
          <a:ln w="76200">
            <a:noFill/>
          </a:ln>
        </p:spPr>
        <p:txBody>
          <a:bodyPr vert="horz" lIns="216000" tIns="180000" rIns="216000" bIns="18000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992187" indent="-457200"/>
            <a:endParaRPr lang="en-GB" sz="2800" b="1" dirty="0" smtClean="0"/>
          </a:p>
          <a:p>
            <a:pPr marL="992187" indent="-457200"/>
            <a:endParaRPr lang="en-GB" sz="2800" b="1" dirty="0"/>
          </a:p>
          <a:p>
            <a:pPr marL="992187" indent="-457200"/>
            <a:r>
              <a:rPr lang="en-GB" sz="2800" b="1" dirty="0" smtClean="0"/>
              <a:t>Students’ dispositions to study mathematics</a:t>
            </a:r>
          </a:p>
          <a:p>
            <a:pPr marL="992187" indent="-457200"/>
            <a:r>
              <a:rPr lang="en-GB" sz="2800" b="1" dirty="0" smtClean="0"/>
              <a:t>Using Bourdieu as a thinking tool</a:t>
            </a:r>
          </a:p>
          <a:p>
            <a:pPr marL="992187" indent="-457200"/>
            <a:r>
              <a:rPr lang="en-GB" sz="2800" b="1" dirty="0" smtClean="0"/>
              <a:t>‘Hysteresis effect’ (see Bourdieu 1997)</a:t>
            </a:r>
          </a:p>
          <a:p>
            <a:pPr marL="992187" indent="-457200"/>
            <a:r>
              <a:rPr lang="en-GB" sz="2800" b="1" dirty="0" smtClean="0"/>
              <a:t>2 Case studies as exemplary of such an effect</a:t>
            </a:r>
          </a:p>
          <a:p>
            <a:pPr marL="992187" indent="-457200"/>
            <a:r>
              <a:rPr lang="en-GB" sz="2800" b="1" dirty="0" smtClean="0"/>
              <a:t>What now?</a:t>
            </a:r>
          </a:p>
          <a:p>
            <a:pPr marL="992187" indent="-457200"/>
            <a:endParaRPr lang="en-US" sz="2800" dirty="0" smtClean="0"/>
          </a:p>
          <a:p>
            <a:pPr>
              <a:buFont typeface="Arial"/>
              <a:buNone/>
            </a:pPr>
            <a:endParaRPr lang="en-US" sz="2400" dirty="0" smtClean="0"/>
          </a:p>
          <a:p>
            <a:pPr marL="0" indent="0">
              <a:spcBef>
                <a:spcPct val="0"/>
              </a:spcBef>
            </a:pPr>
            <a:endParaRPr lang="en-GB" sz="2800" dirty="0" smtClean="0">
              <a:latin typeface="Calibri" pitchFamily="34" charset="0"/>
            </a:endParaRPr>
          </a:p>
          <a:p>
            <a:pPr marL="0" indent="0">
              <a:spcBef>
                <a:spcPct val="0"/>
              </a:spcBef>
            </a:pPr>
            <a:endParaRPr lang="en-GB" sz="2800" dirty="0">
              <a:latin typeface="Calibri" pitchFamily="34" charset="0"/>
            </a:endParaRPr>
          </a:p>
        </p:txBody>
      </p:sp>
      <p:pic>
        <p:nvPicPr>
          <p:cNvPr id="11" name="Picture 10"/>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245425479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r>
              <a:rPr lang="en-US" sz="4000" b="1" dirty="0" smtClean="0">
                <a:solidFill>
                  <a:schemeClr val="bg1"/>
                </a:solidFill>
                <a:latin typeface="Calibri" pitchFamily="34" charset="0"/>
              </a:rPr>
              <a:t>References</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endParaRPr lang="en-GB" b="1" dirty="0" smtClean="0">
              <a:solidFill>
                <a:srgbClr val="000000"/>
              </a:solidFill>
              <a:latin typeface="Calibri" pitchFamily="34" charset="0"/>
              <a:cs typeface="Calibri" pitchFamily="34" charset="0"/>
            </a:endParaRPr>
          </a:p>
          <a:p>
            <a:r>
              <a:rPr lang="en-US" dirty="0"/>
              <a:t>Bourdieu, P. (1997). </a:t>
            </a:r>
            <a:r>
              <a:rPr lang="en-US" i="1" dirty="0" err="1"/>
              <a:t>Pascalian</a:t>
            </a:r>
            <a:r>
              <a:rPr lang="en-US" i="1" dirty="0"/>
              <a:t> Meditations</a:t>
            </a:r>
            <a:r>
              <a:rPr lang="en-US" dirty="0"/>
              <a:t>. Cambridge: Polity.</a:t>
            </a:r>
            <a:endParaRPr lang="en-GB" dirty="0"/>
          </a:p>
          <a:p>
            <a:endParaRPr lang="en-AU" dirty="0" smtClean="0"/>
          </a:p>
          <a:p>
            <a:r>
              <a:rPr lang="en-AU" dirty="0" smtClean="0"/>
              <a:t>Bourdieu</a:t>
            </a:r>
            <a:r>
              <a:rPr lang="en-AU" dirty="0"/>
              <a:t>, P</a:t>
            </a:r>
            <a:r>
              <a:rPr lang="en-AU" dirty="0" smtClean="0"/>
              <a:t>. (</a:t>
            </a:r>
            <a:r>
              <a:rPr lang="en-AU" dirty="0"/>
              <a:t>2000</a:t>
            </a:r>
            <a:r>
              <a:rPr lang="en-AU" dirty="0" smtClean="0"/>
              <a:t>). </a:t>
            </a:r>
            <a:r>
              <a:rPr lang="en-AU" dirty="0"/>
              <a:t>The politics of protest. An interview with Kevin </a:t>
            </a:r>
            <a:r>
              <a:rPr lang="en-AU" dirty="0" err="1"/>
              <a:t>Ovenden</a:t>
            </a:r>
            <a:r>
              <a:rPr lang="en-AU" dirty="0"/>
              <a:t>. </a:t>
            </a:r>
            <a:r>
              <a:rPr lang="en-AU" u="sng" dirty="0"/>
              <a:t>Socialist Review </a:t>
            </a:r>
            <a:r>
              <a:rPr lang="en-AU" dirty="0"/>
              <a:t>#</a:t>
            </a:r>
            <a:r>
              <a:rPr lang="en-AU" dirty="0" smtClean="0"/>
              <a:t>42</a:t>
            </a:r>
          </a:p>
          <a:p>
            <a:endParaRPr lang="en-AU" dirty="0"/>
          </a:p>
          <a:p>
            <a:r>
              <a:rPr lang="en-US" dirty="0"/>
              <a:t>Hernandez-Martinez, P. and Williams, J. (2011). Against the odds: resilience in </a:t>
            </a:r>
            <a:r>
              <a:rPr lang="en-US" dirty="0" smtClean="0"/>
              <a:t>mathematics </a:t>
            </a:r>
            <a:r>
              <a:rPr lang="en-US" dirty="0"/>
              <a:t>students in transition, </a:t>
            </a:r>
            <a:r>
              <a:rPr lang="en-US" i="1" dirty="0"/>
              <a:t>British Educational Research Journal, </a:t>
            </a:r>
            <a:r>
              <a:rPr lang="en-US" dirty="0" smtClean="0"/>
              <a:t>Online </a:t>
            </a:r>
            <a:r>
              <a:rPr lang="en-US" dirty="0"/>
              <a:t>First: Taylor &amp; Francis.</a:t>
            </a:r>
            <a:endParaRPr lang="en-GB" dirty="0"/>
          </a:p>
          <a:p>
            <a:endParaRPr lang="en-GB" dirty="0" smtClean="0"/>
          </a:p>
          <a:p>
            <a:r>
              <a:rPr lang="en-US" dirty="0" err="1"/>
              <a:t>Mendick</a:t>
            </a:r>
            <a:r>
              <a:rPr lang="en-US" dirty="0"/>
              <a:t>, H. (2006). </a:t>
            </a:r>
            <a:r>
              <a:rPr lang="en-US" i="1" dirty="0"/>
              <a:t>Masculinities in Mathematics</a:t>
            </a:r>
            <a:r>
              <a:rPr lang="en-US" dirty="0"/>
              <a:t>. Berkshire: Open University  	Press</a:t>
            </a:r>
            <a:r>
              <a:rPr lang="en-US" dirty="0" smtClean="0"/>
              <a:t>.</a:t>
            </a:r>
          </a:p>
          <a:p>
            <a:endParaRPr lang="en-US" dirty="0"/>
          </a:p>
          <a:p>
            <a:r>
              <a:rPr lang="en-US" dirty="0" err="1"/>
              <a:t>Reay</a:t>
            </a:r>
            <a:r>
              <a:rPr lang="en-US" dirty="0"/>
              <a:t>, D., Ball, S. J., David, M., &amp; Davies, J. (2001). Choices of degree or  	degrees of choice?  Social class, race and the higher education choice  	process. </a:t>
            </a:r>
            <a:r>
              <a:rPr lang="en-US" i="1" dirty="0"/>
              <a:t>Sociology, 35</a:t>
            </a:r>
            <a:r>
              <a:rPr lang="en-US" dirty="0"/>
              <a:t>(4), 855-874</a:t>
            </a:r>
            <a:r>
              <a:rPr lang="en-US" sz="2800" dirty="0"/>
              <a:t>.</a:t>
            </a:r>
            <a:endParaRPr lang="en-GB" sz="2800" dirty="0"/>
          </a:p>
          <a:p>
            <a:endParaRPr lang="en-GB" sz="2800" dirty="0"/>
          </a:p>
          <a:p>
            <a:endParaRPr lang="en-GB" sz="2800" dirty="0"/>
          </a:p>
          <a:p>
            <a:endParaRPr lang="en-GB" sz="2800" b="1" dirty="0" smtClean="0">
              <a:solidFill>
                <a:srgbClr val="00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340543305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normAutofit/>
          </a:bodyPr>
          <a:lstStyle/>
          <a:p>
            <a:r>
              <a:rPr lang="en-US" sz="4000" b="1" dirty="0">
                <a:solidFill>
                  <a:schemeClr val="bg1"/>
                </a:solidFill>
                <a:latin typeface="Calibri" pitchFamily="34" charset="0"/>
              </a:rPr>
              <a:t>The project: </a:t>
            </a:r>
            <a:r>
              <a:rPr lang="en-US" sz="4000" b="1" dirty="0" err="1">
                <a:solidFill>
                  <a:srgbClr val="00B0F0"/>
                </a:solidFill>
                <a:latin typeface="Calibri" pitchFamily="34" charset="0"/>
              </a:rPr>
              <a:t>TeLePr</a:t>
            </a:r>
            <a:r>
              <a:rPr lang="en-US" sz="4000" b="1" dirty="0" err="1">
                <a:solidFill>
                  <a:srgbClr val="FF0000"/>
                </a:solidFill>
                <a:latin typeface="Calibri" pitchFamily="34" charset="0"/>
              </a:rPr>
              <a:t>i</a:t>
            </a:r>
            <a:r>
              <a:rPr lang="en-US" sz="4000" b="1" dirty="0" err="1">
                <a:solidFill>
                  <a:srgbClr val="00B0F0"/>
                </a:solidFill>
                <a:latin typeface="Calibri" pitchFamily="34" charset="0"/>
              </a:rPr>
              <a:t>SM</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844299"/>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lgn="ctr">
              <a:spcBef>
                <a:spcPts val="0"/>
              </a:spcBef>
              <a:defRPr/>
            </a:pPr>
            <a:endParaRPr lang="en-US" sz="4000" b="1" kern="0" dirty="0">
              <a:solidFill>
                <a:srgbClr val="292929"/>
              </a:solidFill>
              <a:latin typeface="Calibri" pitchFamily="34" charset="0"/>
              <a:cs typeface="Calibri" pitchFamily="34" charset="0"/>
            </a:endParaRPr>
          </a:p>
          <a:p>
            <a:r>
              <a:rPr lang="en-US" sz="2800" b="1" kern="0" dirty="0">
                <a:solidFill>
                  <a:srgbClr val="00B0F0"/>
                </a:solidFill>
                <a:latin typeface="Calibri" pitchFamily="34" charset="0"/>
                <a:cs typeface="Calibri" pitchFamily="34" charset="0"/>
              </a:rPr>
              <a:t>Te</a:t>
            </a:r>
            <a:r>
              <a:rPr lang="en-US" sz="2800" b="1" kern="0" dirty="0">
                <a:solidFill>
                  <a:srgbClr val="292929"/>
                </a:solidFill>
                <a:latin typeface="Calibri" pitchFamily="34" charset="0"/>
                <a:cs typeface="Calibri" pitchFamily="34" charset="0"/>
              </a:rPr>
              <a:t>aching and </a:t>
            </a:r>
            <a:r>
              <a:rPr lang="en-US" sz="2800" b="1" kern="0" dirty="0">
                <a:solidFill>
                  <a:srgbClr val="00B0F0"/>
                </a:solidFill>
                <a:latin typeface="Calibri" pitchFamily="34" charset="0"/>
                <a:cs typeface="Calibri" pitchFamily="34" charset="0"/>
              </a:rPr>
              <a:t>Le</a:t>
            </a:r>
            <a:r>
              <a:rPr lang="en-US" sz="2800" b="1" kern="0" dirty="0">
                <a:solidFill>
                  <a:srgbClr val="292929"/>
                </a:solidFill>
                <a:latin typeface="Calibri" pitchFamily="34" charset="0"/>
                <a:cs typeface="Calibri" pitchFamily="34" charset="0"/>
              </a:rPr>
              <a:t>arning </a:t>
            </a:r>
            <a:r>
              <a:rPr lang="en-US" sz="2800" b="1" kern="0" dirty="0">
                <a:solidFill>
                  <a:srgbClr val="00B0F0"/>
                </a:solidFill>
                <a:latin typeface="Calibri" pitchFamily="34" charset="0"/>
                <a:cs typeface="Calibri" pitchFamily="34" charset="0"/>
              </a:rPr>
              <a:t>Pr</a:t>
            </a:r>
            <a:r>
              <a:rPr lang="en-US" sz="2800" b="1" kern="0" dirty="0">
                <a:solidFill>
                  <a:srgbClr val="292929"/>
                </a:solidFill>
                <a:latin typeface="Calibri" pitchFamily="34" charset="0"/>
                <a:cs typeface="Calibri" pitchFamily="34" charset="0"/>
              </a:rPr>
              <a:t>actices </a:t>
            </a:r>
            <a:r>
              <a:rPr lang="en-US" sz="2800" b="1" kern="0" dirty="0">
                <a:solidFill>
                  <a:srgbClr val="FF0000"/>
                </a:solidFill>
                <a:latin typeface="Calibri" pitchFamily="34" charset="0"/>
                <a:cs typeface="Calibri" pitchFamily="34" charset="0"/>
              </a:rPr>
              <a:t>i</a:t>
            </a:r>
            <a:r>
              <a:rPr lang="en-US" sz="2800" b="1" kern="0" dirty="0">
                <a:solidFill>
                  <a:srgbClr val="292929"/>
                </a:solidFill>
                <a:latin typeface="Calibri" pitchFamily="34" charset="0"/>
                <a:cs typeface="Calibri" pitchFamily="34" charset="0"/>
              </a:rPr>
              <a:t>n </a:t>
            </a:r>
            <a:r>
              <a:rPr lang="en-US" sz="2800" b="1" kern="0" dirty="0">
                <a:solidFill>
                  <a:srgbClr val="00B0F0"/>
                </a:solidFill>
                <a:latin typeface="Calibri" pitchFamily="34" charset="0"/>
                <a:cs typeface="Calibri" pitchFamily="34" charset="0"/>
              </a:rPr>
              <a:t>S</a:t>
            </a:r>
            <a:r>
              <a:rPr lang="en-US" sz="2800" b="1" kern="0" dirty="0">
                <a:solidFill>
                  <a:srgbClr val="292929"/>
                </a:solidFill>
                <a:latin typeface="Calibri" pitchFamily="34" charset="0"/>
                <a:cs typeface="Calibri" pitchFamily="34" charset="0"/>
              </a:rPr>
              <a:t>econdary </a:t>
            </a:r>
            <a:r>
              <a:rPr lang="en-US" sz="2800" b="1" kern="0" dirty="0">
                <a:solidFill>
                  <a:srgbClr val="00B0F0"/>
                </a:solidFill>
                <a:latin typeface="Calibri" pitchFamily="34" charset="0"/>
                <a:cs typeface="Calibri" pitchFamily="34" charset="0"/>
              </a:rPr>
              <a:t>M</a:t>
            </a:r>
            <a:r>
              <a:rPr lang="en-US" sz="2800" b="1" kern="0" dirty="0">
                <a:solidFill>
                  <a:srgbClr val="292929"/>
                </a:solidFill>
                <a:latin typeface="Calibri" pitchFamily="34" charset="0"/>
                <a:cs typeface="Calibri" pitchFamily="34" charset="0"/>
              </a:rPr>
              <a:t>athematics</a:t>
            </a:r>
            <a:endParaRPr lang="en-GB" sz="2800" kern="0" dirty="0">
              <a:latin typeface="Calibri" pitchFamily="34" charset="0"/>
              <a:cs typeface="Calibri" pitchFamily="34" charset="0"/>
            </a:endParaRPr>
          </a:p>
          <a:p>
            <a:endParaRPr lang="en-GB" sz="2800" b="1" dirty="0">
              <a:latin typeface="Calibri" pitchFamily="34" charset="0"/>
            </a:endParaRPr>
          </a:p>
          <a:p>
            <a:r>
              <a:rPr lang="en-US" sz="2800" b="1" dirty="0">
                <a:latin typeface="Calibri" pitchFamily="34" charset="0"/>
              </a:rPr>
              <a:t>“Mathematics teaching and learning in secondary schools: the impact of pedagogical practices on important learning outcomes” (ESRC: RES-061-25-0538</a:t>
            </a:r>
            <a:r>
              <a:rPr lang="en-US" sz="2800" b="1" dirty="0" smtClean="0">
                <a:latin typeface="Calibri" pitchFamily="34" charset="0"/>
              </a:rPr>
              <a:t>)</a:t>
            </a:r>
          </a:p>
          <a:p>
            <a:endParaRPr lang="en-US" sz="2800" b="1" dirty="0">
              <a:latin typeface="Calibri" pitchFamily="34" charset="0"/>
            </a:endParaRPr>
          </a:p>
          <a:p>
            <a:r>
              <a:rPr lang="en-GB" sz="2800" dirty="0">
                <a:latin typeface="Calibri" pitchFamily="34" charset="0"/>
              </a:rPr>
              <a:t>Aim: To map secondary students’ learning outcomes and choices, including dispositions and attitudes, together with the teaching they are exposed to.</a:t>
            </a:r>
          </a:p>
          <a:p>
            <a:endParaRPr lang="en-US" sz="2800" b="1" dirty="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104888909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normAutofit/>
          </a:bodyPr>
          <a:lstStyle/>
          <a:p>
            <a:pPr eaLnBrk="1" hangingPunct="1"/>
            <a:r>
              <a:rPr lang="en-US" sz="4000" b="1" dirty="0" smtClean="0">
                <a:solidFill>
                  <a:schemeClr val="bg1"/>
                </a:solidFill>
                <a:latin typeface="Calibri" pitchFamily="34" charset="0"/>
              </a:rPr>
              <a:t>Students’ dispositions</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844299"/>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endParaRPr lang="en-GB" sz="2800" b="1" dirty="0">
              <a:latin typeface="Calibri" pitchFamily="34" charset="0"/>
            </a:endParaRPr>
          </a:p>
          <a:p>
            <a:pPr marL="457200" indent="-457200">
              <a:buFont typeface="Arial"/>
              <a:buChar char="•"/>
            </a:pPr>
            <a:r>
              <a:rPr lang="en-GB" sz="2800" dirty="0"/>
              <a:t>The study of students’ dispositions is vital because this may reveal key influences on their choices and decision-making and hence future engagement with STEM </a:t>
            </a:r>
            <a:r>
              <a:rPr lang="en-GB" sz="2800" dirty="0" smtClean="0"/>
              <a:t>(Science Technology, Engineering and Mathematics - see </a:t>
            </a:r>
            <a:r>
              <a:rPr lang="en-GB" sz="2800" dirty="0" err="1"/>
              <a:t>Mendick</a:t>
            </a:r>
            <a:r>
              <a:rPr lang="en-GB" sz="2800" dirty="0"/>
              <a:t> 2006; </a:t>
            </a:r>
            <a:r>
              <a:rPr lang="en-GB" sz="2800" dirty="0" err="1"/>
              <a:t>Reay</a:t>
            </a:r>
            <a:r>
              <a:rPr lang="en-GB" sz="2800" dirty="0"/>
              <a:t> et al. 2001; </a:t>
            </a:r>
            <a:r>
              <a:rPr lang="en-GB" sz="2800" dirty="0" smtClean="0"/>
              <a:t>etc</a:t>
            </a:r>
            <a:r>
              <a:rPr lang="en-GB" sz="2800" dirty="0"/>
              <a:t>.). </a:t>
            </a:r>
            <a:endParaRPr lang="en-GB" sz="2800" dirty="0" smtClean="0"/>
          </a:p>
          <a:p>
            <a:pPr marL="457200" indent="-457200">
              <a:buFont typeface="Arial"/>
              <a:buChar char="•"/>
            </a:pPr>
            <a:endParaRPr lang="en-GB" sz="2800" dirty="0" smtClean="0"/>
          </a:p>
          <a:p>
            <a:pPr marL="457200" indent="-457200">
              <a:buFont typeface="Arial"/>
              <a:buChar char="•"/>
            </a:pPr>
            <a:r>
              <a:rPr lang="en-GB" sz="2800" dirty="0"/>
              <a:t>Specifically, in this paper, we report on findings of how students’ dispositions are shaped and altered during their experiences in a school year at various time points in relation to their studies generally, future career choices, </a:t>
            </a:r>
            <a:r>
              <a:rPr lang="en-GB" sz="2800" dirty="0" smtClean="0"/>
              <a:t>etc.</a:t>
            </a:r>
            <a:r>
              <a:rPr lang="en-GB" sz="2800" dirty="0" smtClean="0">
                <a:effectLst/>
              </a:rPr>
              <a:t> </a:t>
            </a:r>
            <a:endParaRPr lang="en-GB" sz="2800" b="1" dirty="0" smtClean="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376656690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pPr eaLnBrk="1" hangingPunct="1"/>
            <a:r>
              <a:rPr lang="en-US" sz="4000" b="1" dirty="0" smtClean="0">
                <a:solidFill>
                  <a:schemeClr val="bg1"/>
                </a:solidFill>
                <a:latin typeface="Calibri" pitchFamily="34" charset="0"/>
              </a:rPr>
              <a:t>Habitus</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r>
              <a:rPr lang="en-AU" sz="2800" i="1" dirty="0" smtClean="0"/>
              <a:t>The </a:t>
            </a:r>
            <a:r>
              <a:rPr lang="en-AU" sz="2800" i="1" dirty="0">
                <a:solidFill>
                  <a:srgbClr val="FF0000"/>
                </a:solidFill>
              </a:rPr>
              <a:t>habitus is a set of dispositions</a:t>
            </a:r>
            <a:r>
              <a:rPr lang="en-AU" sz="2800" i="1" dirty="0"/>
              <a:t>, reflexes and forms of behaviour that people acquire </a:t>
            </a:r>
            <a:r>
              <a:rPr lang="en-AU" sz="2800" i="1" dirty="0">
                <a:solidFill>
                  <a:srgbClr val="FF0000"/>
                </a:solidFill>
              </a:rPr>
              <a:t>through acting in society</a:t>
            </a:r>
            <a:r>
              <a:rPr lang="en-AU" sz="2800" i="1" dirty="0"/>
              <a:t>. It reflects the </a:t>
            </a:r>
            <a:r>
              <a:rPr lang="en-AU" sz="2800" i="1" dirty="0">
                <a:solidFill>
                  <a:srgbClr val="FF0000"/>
                </a:solidFill>
              </a:rPr>
              <a:t>different positions </a:t>
            </a:r>
            <a:r>
              <a:rPr lang="en-AU" sz="2800" i="1" dirty="0"/>
              <a:t>people have in society, for example, whether they are brought up in a middle class environment or in a working class suburb. It is part of how </a:t>
            </a:r>
            <a:r>
              <a:rPr lang="en-AU" sz="2800" i="1" dirty="0">
                <a:solidFill>
                  <a:srgbClr val="FF0000"/>
                </a:solidFill>
              </a:rPr>
              <a:t>society produces itself</a:t>
            </a:r>
            <a:r>
              <a:rPr lang="en-AU" sz="2800" i="1" dirty="0"/>
              <a:t>. But there </a:t>
            </a:r>
            <a:r>
              <a:rPr lang="en-AU" sz="2800" i="1" dirty="0">
                <a:solidFill>
                  <a:srgbClr val="FF0000"/>
                </a:solidFill>
              </a:rPr>
              <a:t>is also change</a:t>
            </a:r>
            <a:r>
              <a:rPr lang="en-AU" sz="2800" i="1" dirty="0"/>
              <a:t>. Conflict is built into society. People can find their expectations and ways of living are suddenly out of step with the new social position they find themselves in … then the question of </a:t>
            </a:r>
            <a:r>
              <a:rPr lang="en-AU" sz="2800" i="1" dirty="0">
                <a:solidFill>
                  <a:srgbClr val="FF0000"/>
                </a:solidFill>
              </a:rPr>
              <a:t>social agency </a:t>
            </a:r>
            <a:r>
              <a:rPr lang="en-AU" sz="2800" i="1" dirty="0"/>
              <a:t>and </a:t>
            </a:r>
            <a:r>
              <a:rPr lang="en-AU" sz="2800" i="1" dirty="0">
                <a:solidFill>
                  <a:srgbClr val="FF0000"/>
                </a:solidFill>
              </a:rPr>
              <a:t>political intervention </a:t>
            </a:r>
            <a:r>
              <a:rPr lang="en-AU" sz="2800" i="1" dirty="0"/>
              <a:t>becomes very </a:t>
            </a:r>
            <a:r>
              <a:rPr lang="en-AU" sz="2800" i="1" dirty="0">
                <a:solidFill>
                  <a:srgbClr val="FF0000"/>
                </a:solidFill>
              </a:rPr>
              <a:t>important</a:t>
            </a:r>
            <a:r>
              <a:rPr lang="en-AU" sz="2800" i="1" dirty="0" smtClean="0"/>
              <a:t>.</a:t>
            </a:r>
            <a:r>
              <a:rPr lang="en-GB" sz="2800" dirty="0" smtClean="0"/>
              <a:t> </a:t>
            </a:r>
            <a:r>
              <a:rPr lang="en-AU" sz="2800" dirty="0" smtClean="0"/>
              <a:t>(</a:t>
            </a:r>
            <a:r>
              <a:rPr lang="en-AU" sz="2800" dirty="0"/>
              <a:t>Bourdieu 2000: 19)</a:t>
            </a:r>
            <a:r>
              <a:rPr lang="en-GB" sz="2800" dirty="0" smtClean="0">
                <a:effectLst/>
              </a:rPr>
              <a:t> </a:t>
            </a:r>
            <a:endParaRPr lang="en-GB" sz="28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193080873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pPr eaLnBrk="1" hangingPunct="1"/>
            <a:r>
              <a:rPr lang="en-US" sz="4000" b="1" dirty="0" smtClean="0">
                <a:solidFill>
                  <a:schemeClr val="bg1"/>
                </a:solidFill>
                <a:latin typeface="Calibri" pitchFamily="34" charset="0"/>
              </a:rPr>
              <a:t>The </a:t>
            </a:r>
            <a:r>
              <a:rPr lang="en-US" sz="4000" b="1" i="1" dirty="0" smtClean="0">
                <a:solidFill>
                  <a:schemeClr val="bg1"/>
                </a:solidFill>
                <a:latin typeface="Calibri" pitchFamily="34" charset="0"/>
              </a:rPr>
              <a:t>Crisis</a:t>
            </a:r>
            <a:r>
              <a:rPr lang="en-US" sz="4000" b="1" dirty="0" smtClean="0">
                <a:solidFill>
                  <a:schemeClr val="bg1"/>
                </a:solidFill>
                <a:latin typeface="Calibri" pitchFamily="34" charset="0"/>
              </a:rPr>
              <a:t> Moment</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spcBef>
                <a:spcPts val="0"/>
              </a:spcBef>
              <a:defRPr/>
            </a:pPr>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r>
              <a:rPr lang="en-US" sz="2800" kern="0" dirty="0" smtClean="0">
                <a:latin typeface="Calibri" pitchFamily="34" charset="0"/>
                <a:cs typeface="Calibri" pitchFamily="34" charset="0"/>
              </a:rPr>
              <a:t>Hernandez-Martinez &amp; Williams (2011) say:</a:t>
            </a:r>
          </a:p>
          <a:p>
            <a:pPr lvl="0">
              <a:spcBef>
                <a:spcPts val="0"/>
              </a:spcBef>
              <a:defRPr/>
            </a:pPr>
            <a:endParaRPr lang="en-US" sz="2800" b="1" kern="0" dirty="0">
              <a:latin typeface="Calibri" pitchFamily="34" charset="0"/>
              <a:cs typeface="Calibri" pitchFamily="34" charset="0"/>
            </a:endParaRPr>
          </a:p>
          <a:p>
            <a:pPr>
              <a:defRPr/>
            </a:pPr>
            <a:r>
              <a:rPr lang="en-GB" sz="2800" dirty="0" smtClean="0"/>
              <a:t>‘</a:t>
            </a:r>
            <a:r>
              <a:rPr lang="en-US" sz="2800" dirty="0" smtClean="0"/>
              <a:t>…</a:t>
            </a:r>
            <a:r>
              <a:rPr lang="en-GB" sz="2800" dirty="0" smtClean="0"/>
              <a:t>to </a:t>
            </a:r>
            <a:r>
              <a:rPr lang="en-GB" sz="2800" dirty="0"/>
              <a:t>Bourdieu’s notion of social and cultural capital, we add this note of reflexivity: that students can </a:t>
            </a:r>
            <a:r>
              <a:rPr lang="en-GB" sz="2800" i="1" dirty="0"/>
              <a:t>develop</a:t>
            </a:r>
            <a:r>
              <a:rPr lang="en-GB" sz="2800" dirty="0"/>
              <a:t> capital through reflection, particularly in critical moments. It is that capital that allows for agency in new fields (for example, during transition), and the possibility to exercise that agency, negotiating successfully (aligning) their habituses with the conditions of the new field (resilience)’ (ibid: 6).    </a:t>
            </a:r>
            <a:endParaRPr lang="en-GB" sz="2800" b="1" dirty="0" smtClean="0">
              <a:latin typeface="Calibri" pitchFamily="34" charset="0"/>
            </a:endParaRPr>
          </a:p>
          <a:p>
            <a:endParaRPr lang="en-GB" sz="2800" b="1" dirty="0" smtClean="0">
              <a:latin typeface="Calibri" pitchFamily="34" charset="0"/>
            </a:endParaRPr>
          </a:p>
          <a:p>
            <a:endParaRPr lang="en-GB" sz="2800" b="1" dirty="0" smtClean="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110483955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pPr eaLnBrk="1" hangingPunct="1"/>
            <a:r>
              <a:rPr lang="en-US" sz="4000" b="1" dirty="0" smtClean="0">
                <a:solidFill>
                  <a:schemeClr val="bg1"/>
                </a:solidFill>
                <a:latin typeface="Calibri" pitchFamily="34" charset="0"/>
              </a:rPr>
              <a:t>Hysteresis</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lgn="ctr">
              <a:spcBef>
                <a:spcPts val="0"/>
              </a:spcBef>
              <a:defRPr/>
            </a:pPr>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endParaRPr lang="en-GB" sz="2800" b="1" dirty="0" smtClean="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
        <p:nvSpPr>
          <p:cNvPr id="2" name="TextBox 1"/>
          <p:cNvSpPr txBox="1"/>
          <p:nvPr/>
        </p:nvSpPr>
        <p:spPr>
          <a:xfrm>
            <a:off x="841976" y="2054725"/>
            <a:ext cx="6407577" cy="3108544"/>
          </a:xfrm>
          <a:prstGeom prst="rect">
            <a:avLst/>
          </a:prstGeom>
          <a:noFill/>
        </p:spPr>
        <p:txBody>
          <a:bodyPr wrap="square" rtlCol="0">
            <a:spAutoFit/>
          </a:bodyPr>
          <a:lstStyle/>
          <a:p>
            <a:pPr marL="457200" indent="-457200">
              <a:buFont typeface="Arial"/>
              <a:buChar char="•"/>
            </a:pPr>
            <a:r>
              <a:rPr lang="en-US" sz="2800" dirty="0" smtClean="0"/>
              <a:t>In Ancient Greek, it means ‘to be late’.</a:t>
            </a:r>
          </a:p>
          <a:p>
            <a:endParaRPr lang="en-US" sz="2800" dirty="0" smtClean="0"/>
          </a:p>
          <a:p>
            <a:pPr marL="457200" indent="-457200">
              <a:buFont typeface="Arial"/>
              <a:buChar char="•"/>
            </a:pPr>
            <a:endParaRPr lang="en-US" sz="2800" dirty="0" smtClean="0"/>
          </a:p>
          <a:p>
            <a:pPr marL="457200" indent="-457200">
              <a:buFont typeface="Arial"/>
              <a:buChar char="•"/>
            </a:pPr>
            <a:r>
              <a:rPr lang="en-US" sz="2800" dirty="0" smtClean="0"/>
              <a:t>The </a:t>
            </a:r>
            <a:r>
              <a:rPr lang="en-US" sz="2800" dirty="0"/>
              <a:t>lag between the habitus - dispositions – re-adjusting itself to new opportunities in the </a:t>
            </a:r>
            <a:r>
              <a:rPr lang="en-US" sz="2800" dirty="0" smtClean="0"/>
              <a:t>field </a:t>
            </a:r>
            <a:r>
              <a:rPr lang="en-US" sz="2800" dirty="0"/>
              <a:t>(</a:t>
            </a:r>
            <a:r>
              <a:rPr lang="en-US" sz="2800" dirty="0" smtClean="0"/>
              <a:t>see </a:t>
            </a:r>
            <a:r>
              <a:rPr lang="en-US" sz="2800" dirty="0"/>
              <a:t>Bourdieu, 1997</a:t>
            </a:r>
            <a:r>
              <a:rPr lang="en-US" sz="2800" dirty="0" smtClean="0"/>
              <a:t>). </a:t>
            </a:r>
            <a:endParaRPr lang="en-US" sz="2800" dirty="0"/>
          </a:p>
        </p:txBody>
      </p:sp>
    </p:spTree>
    <p:extLst>
      <p:ext uri="{BB962C8B-B14F-4D97-AF65-F5344CB8AC3E}">
        <p14:creationId xmlns:p14="http://schemas.microsoft.com/office/powerpoint/2010/main" val="234479936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pPr eaLnBrk="1" hangingPunct="1"/>
            <a:r>
              <a:rPr lang="en-US" sz="4000" b="1" dirty="0" smtClean="0">
                <a:solidFill>
                  <a:schemeClr val="bg1"/>
                </a:solidFill>
                <a:latin typeface="Calibri" pitchFamily="34" charset="0"/>
              </a:rPr>
              <a:t>Hysteresis contd.</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r>
              <a:rPr lang="en-GB" sz="2800" dirty="0"/>
              <a:t>Bourdieu states</a:t>
            </a:r>
            <a:r>
              <a:rPr lang="en-GB" sz="2800" dirty="0" smtClean="0"/>
              <a:t>:</a:t>
            </a:r>
          </a:p>
          <a:p>
            <a:endParaRPr lang="en-GB" sz="2400" dirty="0"/>
          </a:p>
          <a:p>
            <a:r>
              <a:rPr lang="en-US" sz="2600" dirty="0"/>
              <a:t>…as a result of </a:t>
            </a:r>
            <a:r>
              <a:rPr lang="en-US" sz="2600" dirty="0">
                <a:solidFill>
                  <a:srgbClr val="FF0000"/>
                </a:solidFill>
              </a:rPr>
              <a:t>heightened consciousness </a:t>
            </a:r>
            <a:r>
              <a:rPr lang="en-US" sz="2600" dirty="0"/>
              <a:t>associated with an effort of </a:t>
            </a:r>
            <a:r>
              <a:rPr lang="en-US" sz="2600" dirty="0">
                <a:solidFill>
                  <a:srgbClr val="FF0000"/>
                </a:solidFill>
              </a:rPr>
              <a:t>transformation</a:t>
            </a:r>
            <a:r>
              <a:rPr lang="en-US" sz="2600" dirty="0"/>
              <a:t> (such as correction of accents, manners, etc.), there is an </a:t>
            </a:r>
            <a:r>
              <a:rPr lang="en-US" sz="2600" dirty="0">
                <a:solidFill>
                  <a:srgbClr val="FF0000"/>
                </a:solidFill>
              </a:rPr>
              <a:t>inertia (or hysteresis) of habitus </a:t>
            </a:r>
            <a:r>
              <a:rPr lang="en-US" sz="2600" dirty="0"/>
              <a:t>which has a spontaneous tendency (based in biology) to </a:t>
            </a:r>
            <a:r>
              <a:rPr lang="en-US" sz="2600" dirty="0">
                <a:solidFill>
                  <a:srgbClr val="FF0000"/>
                </a:solidFill>
              </a:rPr>
              <a:t>perpetuate structures </a:t>
            </a:r>
            <a:r>
              <a:rPr lang="en-US" sz="2600" dirty="0"/>
              <a:t>corresponding to their conditions of </a:t>
            </a:r>
            <a:r>
              <a:rPr lang="en-US" sz="2600" dirty="0" smtClean="0"/>
              <a:t>production…</a:t>
            </a:r>
            <a:r>
              <a:rPr lang="en-US" sz="2600" dirty="0"/>
              <a:t>But, more generally, the diversity of conditions, the corresponding </a:t>
            </a:r>
            <a:r>
              <a:rPr lang="en-US" sz="2600" dirty="0">
                <a:solidFill>
                  <a:srgbClr val="FF0000"/>
                </a:solidFill>
              </a:rPr>
              <a:t>diversity of habitus </a:t>
            </a:r>
            <a:r>
              <a:rPr lang="en-US" sz="2600" dirty="0"/>
              <a:t>and the multiplicity </a:t>
            </a:r>
            <a:r>
              <a:rPr lang="en-US" sz="2600" dirty="0">
                <a:solidFill>
                  <a:srgbClr val="FF0000"/>
                </a:solidFill>
              </a:rPr>
              <a:t>of intra- and intergenerational</a:t>
            </a:r>
            <a:r>
              <a:rPr lang="en-US" sz="2600" dirty="0"/>
              <a:t> movements of </a:t>
            </a:r>
            <a:r>
              <a:rPr lang="en-US" sz="2600" dirty="0">
                <a:solidFill>
                  <a:srgbClr val="FF0000"/>
                </a:solidFill>
              </a:rPr>
              <a:t>ascent</a:t>
            </a:r>
            <a:r>
              <a:rPr lang="en-US" sz="2600" dirty="0"/>
              <a:t> or </a:t>
            </a:r>
            <a:r>
              <a:rPr lang="en-US" sz="2600" dirty="0">
                <a:solidFill>
                  <a:srgbClr val="FF0000"/>
                </a:solidFill>
              </a:rPr>
              <a:t>decline</a:t>
            </a:r>
            <a:r>
              <a:rPr lang="en-US" sz="2600" dirty="0"/>
              <a:t> mean that habitus may, in many cases, be confronted with conditions of actualization different from those in which they were produced. </a:t>
            </a:r>
            <a:r>
              <a:rPr lang="en-US" sz="2600" dirty="0" smtClean="0"/>
              <a:t> (</a:t>
            </a:r>
            <a:r>
              <a:rPr lang="en-US" sz="2600" dirty="0"/>
              <a:t>ibid: </a:t>
            </a:r>
            <a:r>
              <a:rPr lang="en-US" sz="2600" dirty="0" smtClean="0"/>
              <a:t>160-161)</a:t>
            </a:r>
            <a:r>
              <a:rPr lang="en-US" sz="2600" dirty="0"/>
              <a:t>.</a:t>
            </a:r>
            <a:endParaRPr lang="en-GB" sz="2600" dirty="0"/>
          </a:p>
          <a:p>
            <a:pPr lvl="0">
              <a:spcBef>
                <a:spcPts val="0"/>
              </a:spcBef>
              <a:defRPr/>
            </a:pPr>
            <a:endParaRPr lang="en-GB" sz="2800" b="1" dirty="0" smtClean="0">
              <a:latin typeface="Calibri" pitchFamily="34" charset="0"/>
            </a:endParaRPr>
          </a:p>
          <a:p>
            <a:endParaRPr lang="en-GB" sz="2800" b="1" dirty="0" smtClean="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185347785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0" y="-30162"/>
            <a:ext cx="9144000" cy="868362"/>
          </a:xfrm>
          <a:solidFill>
            <a:srgbClr val="5A868C"/>
          </a:solidFill>
          <a:ln>
            <a:solidFill>
              <a:schemeClr val="accent1"/>
            </a:solidFill>
          </a:ln>
        </p:spPr>
        <p:txBody>
          <a:bodyPr/>
          <a:lstStyle/>
          <a:p>
            <a:pPr eaLnBrk="1" hangingPunct="1"/>
            <a:r>
              <a:rPr lang="en-US" sz="4000" b="1" dirty="0" smtClean="0">
                <a:solidFill>
                  <a:schemeClr val="bg1"/>
                </a:solidFill>
                <a:latin typeface="Calibri" pitchFamily="34" charset="0"/>
              </a:rPr>
              <a:t>Hysteresis contd.</a:t>
            </a:r>
            <a:endParaRPr lang="en-US" sz="4000" b="1" dirty="0" smtClean="0">
              <a:solidFill>
                <a:srgbClr val="00B0F0"/>
              </a:solidFill>
              <a:latin typeface="Calibri" pitchFamily="34" charset="0"/>
            </a:endParaRPr>
          </a:p>
        </p:txBody>
      </p:sp>
      <p:sp>
        <p:nvSpPr>
          <p:cNvPr id="6" name="Text Box 4"/>
          <p:cNvSpPr txBox="1">
            <a:spLocks noChangeArrowheads="1"/>
          </p:cNvSpPr>
          <p:nvPr/>
        </p:nvSpPr>
        <p:spPr bwMode="auto">
          <a:xfrm>
            <a:off x="533400" y="1905000"/>
            <a:ext cx="7924800" cy="4081463"/>
          </a:xfrm>
          <a:prstGeom prst="rect">
            <a:avLst/>
          </a:prstGeom>
          <a:noFill/>
          <a:ln w="9525">
            <a:noFill/>
            <a:miter lim="800000"/>
            <a:headEnd/>
            <a:tailEnd/>
          </a:ln>
        </p:spPr>
        <p:txBody>
          <a:bodyPr>
            <a:spAutoFit/>
          </a:bodyPr>
          <a:lstStyle/>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a:p>
            <a:pPr>
              <a:spcBef>
                <a:spcPct val="50000"/>
              </a:spcBef>
            </a:pPr>
            <a:endParaRPr lang="en-US"/>
          </a:p>
        </p:txBody>
      </p:sp>
      <p:sp>
        <p:nvSpPr>
          <p:cNvPr id="7" name="Rectangle 30"/>
          <p:cNvSpPr txBox="1">
            <a:spLocks noChangeArrowheads="1"/>
          </p:cNvSpPr>
          <p:nvPr/>
        </p:nvSpPr>
        <p:spPr bwMode="auto">
          <a:xfrm>
            <a:off x="0" y="914400"/>
            <a:ext cx="9144000" cy="5638800"/>
          </a:xfrm>
          <a:prstGeom prst="rect">
            <a:avLst/>
          </a:prstGeom>
          <a:solidFill>
            <a:srgbClr val="E5F8A0">
              <a:alpha val="36000"/>
            </a:srgbClr>
          </a:solidFill>
          <a:ln w="76200">
            <a:noFill/>
            <a:miter lim="800000"/>
            <a:headEnd/>
            <a:tailEnd/>
          </a:ln>
        </p:spPr>
        <p:txBody>
          <a:bodyPr vert="horz" wrap="square" lIns="216000" tIns="180000" rIns="216000" bIns="180000" numCol="1" anchor="t" anchorCtr="0" compatLnSpc="1">
            <a:prstTxWarp prst="textNoShape">
              <a:avLst/>
            </a:prstTxWarp>
          </a:bodyPr>
          <a:lstStyle/>
          <a:p>
            <a:pPr lvl="0"/>
            <a:r>
              <a:rPr lang="en-US" sz="1000" b="1" kern="0" dirty="0" smtClean="0">
                <a:latin typeface="Calibri" pitchFamily="34" charset="0"/>
                <a:cs typeface="Calibri" pitchFamily="34" charset="0"/>
              </a:rPr>
              <a:t/>
            </a:r>
            <a:br>
              <a:rPr lang="en-US" sz="1000" b="1" kern="0" dirty="0" smtClean="0">
                <a:latin typeface="Calibri" pitchFamily="34" charset="0"/>
                <a:cs typeface="Calibri" pitchFamily="34" charset="0"/>
              </a:rPr>
            </a:br>
            <a:r>
              <a:rPr lang="en-US" sz="2800" kern="0" dirty="0" smtClean="0">
                <a:latin typeface="Calibri" pitchFamily="34" charset="0"/>
                <a:cs typeface="Calibri" pitchFamily="34" charset="0"/>
              </a:rPr>
              <a:t>So the crisis moment can lead to two potential outcomes:</a:t>
            </a:r>
          </a:p>
          <a:p>
            <a:pPr lvl="0"/>
            <a:endParaRPr lang="en-US" sz="1000" b="1" kern="0" dirty="0" smtClean="0">
              <a:latin typeface="Calibri" pitchFamily="34" charset="0"/>
              <a:cs typeface="Calibri" pitchFamily="34" charset="0"/>
            </a:endParaRPr>
          </a:p>
          <a:p>
            <a:pPr lvl="0"/>
            <a:endParaRPr lang="en-US" sz="1000" b="1" kern="0" dirty="0" smtClean="0">
              <a:latin typeface="Calibri" pitchFamily="34" charset="0"/>
              <a:cs typeface="Calibri" pitchFamily="34" charset="0"/>
            </a:endParaRPr>
          </a:p>
          <a:p>
            <a:pPr marL="457200" lvl="0" indent="-457200">
              <a:buFont typeface="Arial"/>
              <a:buChar char="•"/>
            </a:pPr>
            <a:r>
              <a:rPr lang="en-US" sz="2800" dirty="0" smtClean="0"/>
              <a:t>One </a:t>
            </a:r>
            <a:r>
              <a:rPr lang="en-US" sz="2800" dirty="0"/>
              <a:t>in which the conditions of existence of the habitus in the first place are re-perpetuated, leading to the non-acquisition of the new positions and missed opportunities. This is most likely to happen to agents who </a:t>
            </a:r>
            <a:r>
              <a:rPr lang="en-US" sz="2800" i="1" dirty="0"/>
              <a:t>cling to their old dispositions</a:t>
            </a:r>
            <a:r>
              <a:rPr lang="en-US" sz="2800" dirty="0"/>
              <a:t>: “this is not for the likes of me”</a:t>
            </a:r>
            <a:r>
              <a:rPr lang="en-US" sz="2800" dirty="0" smtClean="0"/>
              <a:t>.</a:t>
            </a:r>
          </a:p>
          <a:p>
            <a:pPr marL="457200" lvl="0" indent="-457200">
              <a:buFont typeface="Arial"/>
              <a:buChar char="•"/>
            </a:pPr>
            <a:endParaRPr lang="en-GB" sz="2800" dirty="0"/>
          </a:p>
          <a:p>
            <a:pPr marL="457200" indent="-457200">
              <a:buFont typeface="Arial"/>
              <a:buChar char="•"/>
            </a:pPr>
            <a:r>
              <a:rPr lang="en-US" sz="2800" dirty="0"/>
              <a:t>The other in which the inertia of the habitus is quick to respond to new opportunities intra-generationally</a:t>
            </a:r>
            <a:r>
              <a:rPr lang="en-GB" sz="2800" dirty="0" smtClean="0">
                <a:effectLst/>
              </a:rPr>
              <a:t> </a:t>
            </a:r>
            <a:endParaRPr lang="en-GB" sz="2800" b="1" dirty="0" smtClean="0">
              <a:latin typeface="Calibri" pitchFamily="34" charset="0"/>
            </a:endParaRPr>
          </a:p>
          <a:p>
            <a:endParaRPr lang="en-GB" sz="2800" b="1" dirty="0" smtClean="0">
              <a:latin typeface="Calibri" pitchFamily="34" charset="0"/>
            </a:endParaRPr>
          </a:p>
          <a:p>
            <a:endParaRPr lang="en-GB" sz="2800" b="1" dirty="0" smtClean="0">
              <a:latin typeface="Calibri" pitchFamily="34" charset="0"/>
            </a:endParaRPr>
          </a:p>
          <a:p>
            <a:pPr algn="ctr"/>
            <a:endParaRPr lang="en-GB" sz="3600" b="1" dirty="0" smtClean="0">
              <a:solidFill>
                <a:srgbClr val="FF0000"/>
              </a:solidFill>
              <a:latin typeface="Calibri" pitchFamily="34" charset="0"/>
              <a:cs typeface="Calibri" pitchFamily="34" charset="0"/>
            </a:endParaRPr>
          </a:p>
        </p:txBody>
      </p:sp>
      <p:pic>
        <p:nvPicPr>
          <p:cNvPr id="10" name="Picture 9"/>
          <p:cNvPicPr>
            <a:picLocks noChangeAspect="1" noChangeArrowheads="1"/>
          </p:cNvPicPr>
          <p:nvPr/>
        </p:nvPicPr>
        <p:blipFill>
          <a:blip r:embed="rId3" cstate="print"/>
          <a:srcRect l="1875" t="25641" r="23125" b="70086"/>
          <a:stretch>
            <a:fillRect/>
          </a:stretch>
        </p:blipFill>
        <p:spPr bwMode="auto">
          <a:xfrm>
            <a:off x="0" y="6477000"/>
            <a:ext cx="9144000" cy="381000"/>
          </a:xfrm>
          <a:prstGeom prst="rect">
            <a:avLst/>
          </a:prstGeom>
          <a:noFill/>
          <a:ln w="9525">
            <a:noFill/>
            <a:miter lim="800000"/>
            <a:headEnd/>
            <a:tailEnd/>
          </a:ln>
        </p:spPr>
      </p:pic>
      <p:sp>
        <p:nvSpPr>
          <p:cNvPr id="12" name="TextBox 11"/>
          <p:cNvSpPr txBox="1"/>
          <p:nvPr/>
        </p:nvSpPr>
        <p:spPr>
          <a:xfrm>
            <a:off x="7375277" y="6483099"/>
            <a:ext cx="1568932" cy="430887"/>
          </a:xfrm>
          <a:prstGeom prst="rect">
            <a:avLst/>
          </a:prstGeom>
          <a:noFill/>
        </p:spPr>
        <p:txBody>
          <a:bodyPr wrap="square" rtlCol="0">
            <a:spAutoFit/>
          </a:bodyPr>
          <a:lstStyle/>
          <a:p>
            <a:pPr algn="r"/>
            <a:r>
              <a:rPr lang="en-US" sz="2200" b="1" dirty="0" err="1" smtClean="0">
                <a:solidFill>
                  <a:srgbClr val="0000FF"/>
                </a:solidFill>
              </a:rPr>
              <a:t>TeLePr</a:t>
            </a:r>
            <a:r>
              <a:rPr lang="en-US" sz="2200" b="1" dirty="0" err="1" smtClean="0">
                <a:solidFill>
                  <a:srgbClr val="FF0000"/>
                </a:solidFill>
              </a:rPr>
              <a:t>i</a:t>
            </a:r>
            <a:r>
              <a:rPr lang="en-US" sz="2200" b="1" dirty="0" err="1" smtClean="0">
                <a:solidFill>
                  <a:srgbClr val="0000FF"/>
                </a:solidFill>
              </a:rPr>
              <a:t>SM</a:t>
            </a:r>
            <a:endParaRPr lang="en-US" sz="2200" b="1" dirty="0">
              <a:solidFill>
                <a:srgbClr val="0000FF"/>
              </a:solidFill>
            </a:endParaRPr>
          </a:p>
        </p:txBody>
      </p:sp>
    </p:spTree>
    <p:extLst>
      <p:ext uri="{BB962C8B-B14F-4D97-AF65-F5344CB8AC3E}">
        <p14:creationId xmlns:p14="http://schemas.microsoft.com/office/powerpoint/2010/main" val="356246074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187</TotalTime>
  <Words>1816</Words>
  <Application>Microsoft Macintosh PowerPoint</Application>
  <PresentationFormat>On-screen Show (4:3)</PresentationFormat>
  <Paragraphs>330</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Outline of the Presentation</vt:lpstr>
      <vt:lpstr>The project: TeLePriSM</vt:lpstr>
      <vt:lpstr>Students’ dispositions</vt:lpstr>
      <vt:lpstr>Habitus</vt:lpstr>
      <vt:lpstr>The Crisis Moment</vt:lpstr>
      <vt:lpstr>Hysteresis</vt:lpstr>
      <vt:lpstr>Hysteresis contd.</vt:lpstr>
      <vt:lpstr>Hysteresis contd.</vt:lpstr>
      <vt:lpstr>CS1 - Julie (F, Yr 10, Set 1- Maths)</vt:lpstr>
      <vt:lpstr>CS1 - Julie (F, Yr 10, Set 1- Maths)</vt:lpstr>
      <vt:lpstr>CS1 - Julie (F, Yr 10, Set 1- Maths)</vt:lpstr>
      <vt:lpstr>CS1 - Julie (F, Yr 10, Set 1- Maths)</vt:lpstr>
      <vt:lpstr>CS1 - Julie (F, Yr 10, Set 1- Maths)</vt:lpstr>
      <vt:lpstr>CS2 - Mark (M, Yr 9, Set 2- Maths)</vt:lpstr>
      <vt:lpstr>CS2 - Mark (M, Yr 9, Set 2- Maths)</vt:lpstr>
      <vt:lpstr>CS2 - Mark (M, Yr 9, Set 2- Maths)</vt:lpstr>
      <vt:lpstr>CS2 - Mark (M, Yr 9, Set 2- Maths)</vt:lpstr>
      <vt:lpstr>Summing Up</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Sophina Qasim</dc:creator>
  <cp:lastModifiedBy>Sophina Qasim</cp:lastModifiedBy>
  <cp:revision>42</cp:revision>
  <cp:lastPrinted>2012-09-05T22:17:50Z</cp:lastPrinted>
  <dcterms:created xsi:type="dcterms:W3CDTF">2012-09-05T19:18:03Z</dcterms:created>
  <dcterms:modified xsi:type="dcterms:W3CDTF">2012-09-06T06:26:45Z</dcterms:modified>
</cp:coreProperties>
</file>